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27.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8288000" cy="10287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a:tcStyle>
        <a:tcBdr/>
        <a:fill>
          <a:solidFill>
            <a:srgbClr val="FFFFFF"/>
          </a:solidFill>
        </a:fill>
      </a:tcStyle>
    </a:band2H>
    <a:firstCo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17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3" name="Shape 103"/>
          <p:cNvSpPr>
            <a:spLocks noGrp="1" noRot="1" noChangeAspect="1"/>
          </p:cNvSpPr>
          <p:nvPr>
            <p:ph type="sldImg"/>
          </p:nvPr>
        </p:nvSpPr>
        <p:spPr>
          <a:xfrm>
            <a:off x="1143000" y="685800"/>
            <a:ext cx="4572000" cy="3429000"/>
          </a:xfrm>
          <a:prstGeom prst="rect">
            <a:avLst/>
          </a:prstGeom>
        </p:spPr>
        <p:txBody>
          <a:bodyPr/>
          <a:lstStyle/>
          <a:p>
            <a:endParaRPr/>
          </a:p>
        </p:txBody>
      </p:sp>
      <p:sp>
        <p:nvSpPr>
          <p:cNvPr id="104" name="Shape 104"/>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400">
        <a:latin typeface="+mn-lt"/>
        <a:ea typeface="+mn-ea"/>
        <a:cs typeface="+mn-cs"/>
        <a:sym typeface="Arial"/>
      </a:defRPr>
    </a:lvl1pPr>
    <a:lvl2pPr indent="228600" latinLnBrk="0">
      <a:defRPr sz="1400">
        <a:latin typeface="+mn-lt"/>
        <a:ea typeface="+mn-ea"/>
        <a:cs typeface="+mn-cs"/>
        <a:sym typeface="Arial"/>
      </a:defRPr>
    </a:lvl2pPr>
    <a:lvl3pPr indent="457200" latinLnBrk="0">
      <a:defRPr sz="1400">
        <a:latin typeface="+mn-lt"/>
        <a:ea typeface="+mn-ea"/>
        <a:cs typeface="+mn-cs"/>
        <a:sym typeface="Arial"/>
      </a:defRPr>
    </a:lvl3pPr>
    <a:lvl4pPr indent="685800" latinLnBrk="0">
      <a:defRPr sz="1400">
        <a:latin typeface="+mn-lt"/>
        <a:ea typeface="+mn-ea"/>
        <a:cs typeface="+mn-cs"/>
        <a:sym typeface="Arial"/>
      </a:defRPr>
    </a:lvl4pPr>
    <a:lvl5pPr indent="914400" latinLnBrk="0">
      <a:defRPr sz="1400">
        <a:latin typeface="+mn-lt"/>
        <a:ea typeface="+mn-ea"/>
        <a:cs typeface="+mn-cs"/>
        <a:sym typeface="Arial"/>
      </a:defRPr>
    </a:lvl5pPr>
    <a:lvl6pPr indent="1143000" latinLnBrk="0">
      <a:defRPr sz="1400">
        <a:latin typeface="+mn-lt"/>
        <a:ea typeface="+mn-ea"/>
        <a:cs typeface="+mn-cs"/>
        <a:sym typeface="Arial"/>
      </a:defRPr>
    </a:lvl6pPr>
    <a:lvl7pPr indent="1371600" latinLnBrk="0">
      <a:defRPr sz="1400">
        <a:latin typeface="+mn-lt"/>
        <a:ea typeface="+mn-ea"/>
        <a:cs typeface="+mn-cs"/>
        <a:sym typeface="Arial"/>
      </a:defRPr>
    </a:lvl7pPr>
    <a:lvl8pPr indent="1600200" latinLnBrk="0">
      <a:defRPr sz="1400">
        <a:latin typeface="+mn-lt"/>
        <a:ea typeface="+mn-ea"/>
        <a:cs typeface="+mn-cs"/>
        <a:sym typeface="Arial"/>
      </a:defRPr>
    </a:lvl8pPr>
    <a:lvl9pPr indent="1828800" latinLnBrk="0">
      <a:defRPr sz="14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hatfix.com/blog/adkar-model-what-is-it-and-how-to-use-it/" TargetMode="External"/><Relationship Id="rId2" Type="http://schemas.openxmlformats.org/officeDocument/2006/relationships/slide" Target="../slides/slide32.xml"/><Relationship Id="rId1" Type="http://schemas.openxmlformats.org/officeDocument/2006/relationships/notesMaster" Target="../notesMasters/notesMaster1.xml"/><Relationship Id="rId6" Type="http://schemas.openxmlformats.org/officeDocument/2006/relationships/hyperlink" Target="https://openpracticelibrary.com/practice/risk-radar-monitoring-and-controlling-risks/" TargetMode="External"/><Relationship Id="rId5" Type="http://schemas.openxmlformats.org/officeDocument/2006/relationships/hyperlink" Target="https://www.boreal-is.com/blog/stakeholder-mapping-identify-stakeholders/" TargetMode="External"/><Relationship Id="rId4" Type="http://schemas.openxmlformats.org/officeDocument/2006/relationships/hyperlink" Target="https://www.kotterinc.com/methodology/8-steps/" TargetMode="Externa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reports.weforum.org/docs/WEF_Future_of_Jobs_Report_2025.pdf"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Shape 127"/>
          <p:cNvSpPr>
            <a:spLocks noGrp="1" noRot="1" noChangeAspect="1"/>
          </p:cNvSpPr>
          <p:nvPr>
            <p:ph type="sldImg"/>
          </p:nvPr>
        </p:nvSpPr>
        <p:spPr>
          <a:prstGeom prst="rect">
            <a:avLst/>
          </a:prstGeom>
        </p:spPr>
        <p:txBody>
          <a:bodyPr/>
          <a:lstStyle/>
          <a:p>
            <a:endParaRPr/>
          </a:p>
        </p:txBody>
      </p:sp>
      <p:sp>
        <p:nvSpPr>
          <p:cNvPr id="128" name="Shape 128"/>
          <p:cNvSpPr>
            <a:spLocks noGrp="1"/>
          </p:cNvSpPr>
          <p:nvPr>
            <p:ph type="body" sz="quarter" idx="1"/>
          </p:nvPr>
        </p:nvSpPr>
        <p:spPr>
          <a:prstGeom prst="rect">
            <a:avLst/>
          </a:prstGeom>
        </p:spPr>
        <p:txBody>
          <a:bodyPr/>
          <a:lstStyle/>
          <a:p>
            <a:pPr marL="228600">
              <a:defRPr sz="1100">
                <a:latin typeface="Calibri"/>
                <a:ea typeface="Calibri"/>
                <a:cs typeface="Calibri"/>
                <a:sym typeface="Calibri"/>
              </a:defRPr>
            </a:pPr>
            <a:r>
              <a:t>Οι βασικοί πυλώνες του μαθήματος 1 είναι: </a:t>
            </a:r>
            <a:endParaRPr sz="1200"/>
          </a:p>
          <a:p>
            <a:pPr marL="228600">
              <a:defRPr sz="1100">
                <a:latin typeface="Calibri"/>
                <a:ea typeface="Calibri"/>
                <a:cs typeface="Calibri"/>
                <a:sym typeface="Calibri"/>
              </a:defRPr>
            </a:pPr>
            <a:endParaRPr sz="1200"/>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Προετοιμασία του εκπαιδευτή - Ανάλυση της κατάστασης: Κατανόηση του εαυτού σας, των μαθητών σας και του μαθησιακού περιβάλλοντος</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Δεξιότητες διαχείρισης ανθρώπινου δυναμικού με συμβουλές εκπαίδευσης</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Ηγεσία και παρακίνηση ομάδων παραστατικών τεχνών</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Ο ρόλος της συναισθηματικής νοημοσύνης στην ανάπτυξη ανθεκτικότητας: Υποστήριξη διευκόλυνσης </a:t>
            </a:r>
            <a:endParaRPr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 name="Shape 220"/>
          <p:cNvSpPr>
            <a:spLocks noGrp="1" noRot="1" noChangeAspect="1"/>
          </p:cNvSpPr>
          <p:nvPr>
            <p:ph type="sldImg"/>
          </p:nvPr>
        </p:nvSpPr>
        <p:spPr>
          <a:prstGeom prst="rect">
            <a:avLst/>
          </a:prstGeom>
        </p:spPr>
        <p:txBody>
          <a:bodyPr/>
          <a:lstStyle/>
          <a:p>
            <a:endParaRPr/>
          </a:p>
        </p:txBody>
      </p:sp>
      <p:sp>
        <p:nvSpPr>
          <p:cNvPr id="221" name="Shape 221"/>
          <p:cNvSpPr>
            <a:spLocks noGrp="1"/>
          </p:cNvSpPr>
          <p:nvPr>
            <p:ph type="body" sz="quarter" idx="1"/>
          </p:nvPr>
        </p:nvSpPr>
        <p:spPr>
          <a:prstGeom prst="rect">
            <a:avLst/>
          </a:prstGeom>
        </p:spPr>
        <p:txBody>
          <a:bodyPr/>
          <a:lstStyle/>
          <a:p>
            <a:pPr marL="228600">
              <a:defRPr sz="1200">
                <a:latin typeface="Calibri"/>
                <a:ea typeface="Calibri"/>
                <a:cs typeface="Calibri"/>
                <a:sym typeface="Calibri"/>
              </a:defRPr>
            </a:pPr>
            <a:r>
              <a:t>Πνεύμα αλλαγής: Ηγεσία της μεταμόρφωσης από μέσα</a:t>
            </a:r>
          </a:p>
          <a:p>
            <a:pPr marL="228600">
              <a:defRPr sz="1200">
                <a:latin typeface="Calibri"/>
                <a:ea typeface="Calibri"/>
                <a:cs typeface="Calibri"/>
                <a:sym typeface="Calibri"/>
              </a:defRPr>
            </a:pPr>
            <a:endParaRPr/>
          </a:p>
          <a:p>
            <a:pPr indent="228600">
              <a:defRPr sz="1200">
                <a:latin typeface="Calibri"/>
                <a:ea typeface="Calibri"/>
                <a:cs typeface="Calibri"/>
                <a:sym typeface="Calibri"/>
              </a:defRPr>
            </a:pPr>
            <a:r>
              <a:t>Στις παραστατικές τέχνες, </a:t>
            </a:r>
            <a:r>
              <a:rPr b="1"/>
              <a:t>η </a:t>
            </a:r>
            <a:r>
              <a:t>πραγματική </a:t>
            </a:r>
            <a:r>
              <a:rPr b="1"/>
              <a:t>καινοτομία προέρχεται από ηγέτες που λειτουργούν ως παράγοντες αλλαγής</a:t>
            </a:r>
            <a:r>
              <a:t>. Αμφισβητούν τις παραδόσεις, επαναπροσδιορίζουν τους ρόλους και πρωτοπορούν με νέες προσεγγίσεις μέσω μιας προληπτικής, προσανατολισμένης στη μάθηση νοοτροπίας.</a:t>
            </a:r>
          </a:p>
          <a:p>
            <a:pPr indent="228600">
              <a:defRPr sz="1200" b="1">
                <a:latin typeface="Calibri"/>
                <a:ea typeface="Calibri"/>
                <a:cs typeface="Calibri"/>
                <a:sym typeface="Calibri"/>
              </a:defRPr>
            </a:pPr>
            <a:endParaRPr/>
          </a:p>
          <a:p>
            <a:pPr indent="228600">
              <a:defRPr sz="1200" b="1">
                <a:latin typeface="Calibri"/>
                <a:ea typeface="Calibri"/>
                <a:cs typeface="Calibri"/>
                <a:sym typeface="Calibri"/>
              </a:defRPr>
            </a:pPr>
            <a:r>
              <a:t>Οι παράγοντες αλλαγής </a:t>
            </a:r>
            <a:r>
              <a:rPr b="0"/>
              <a:t>απαιτούν ισχυρή επικοινωνία, ανθεκτικότητα και συνεργασία για να αναδιαμορφώσουν την οργανωτική κουλτούρα και την καλλιτεχνική πρακτική.  </a:t>
            </a:r>
            <a:br>
              <a:rPr b="0"/>
            </a:br>
            <a:br>
              <a:rPr b="0"/>
            </a:br>
            <a:r>
              <a:rPr b="0"/>
              <a:t>Η</a:t>
            </a:r>
            <a:r>
              <a:t> σκόπιμη </a:t>
            </a:r>
            <a:r>
              <a:rPr b="0"/>
              <a:t>ανάπτυξη</a:t>
            </a:r>
            <a:r>
              <a:t> ηγετικών ικανοτήτων </a:t>
            </a:r>
            <a:r>
              <a:rPr b="0"/>
              <a:t>προάγει τη γέφυρα από την προσαρμοστική ηγεσία στην αλλαγή, εξοπλίζοντας τους ηγέτες να πλοηγούνται δημιουργικά στην πολυπλοκότητα</a:t>
            </a:r>
            <a:r>
              <a:t>.</a:t>
            </a:r>
          </a:p>
          <a:p>
            <a:pPr marL="228600">
              <a:defRPr sz="1200">
                <a:latin typeface="Calibri"/>
                <a:ea typeface="Calibri"/>
                <a:cs typeface="Calibri"/>
                <a:sym typeface="Calibri"/>
              </a:defRPr>
            </a:pPr>
            <a:endParaRPr/>
          </a:p>
          <a:p>
            <a:pPr indent="228600">
              <a:defRPr sz="1200">
                <a:latin typeface="Calibri"/>
                <a:ea typeface="Calibri"/>
                <a:cs typeface="Calibri"/>
                <a:sym typeface="Calibri"/>
              </a:defRPr>
            </a:pPr>
            <a:r>
              <a:t>Η ακόλουθη σειρά αλληλένδετων δεξιοτήτων εξοπλίζει τους ηγέτες με δημιουργική όραση και λειτουργική σαφήνεια, επιτρέποντάς τους να εξελιχθούν από προσαρμοστικοί ηγέτες σε πραγματικούς φορείς αλλαγής.</a:t>
            </a:r>
          </a:p>
          <a:p>
            <a:pPr marL="228600">
              <a:defRPr sz="1200">
                <a:latin typeface="Calibri"/>
                <a:ea typeface="Calibri"/>
                <a:cs typeface="Calibri"/>
                <a:sym typeface="Calibri"/>
              </a:defRPr>
            </a:pPr>
            <a:endParaRPr/>
          </a:p>
          <a:p>
            <a:pPr indent="228600">
              <a:defRPr sz="1200">
                <a:latin typeface="Calibri"/>
                <a:ea typeface="Calibri"/>
                <a:cs typeface="Calibri"/>
                <a:sym typeface="Calibri"/>
              </a:defRPr>
            </a:pPr>
            <a:r>
              <a:t>Με βάση την κατανόηση των προφίλ ηγεσίας στον τομέα της τέχνης, των έργων, του εμπορίου και της διοίκησης, </a:t>
            </a:r>
            <a:r>
              <a:rPr b="1"/>
              <a:t>αυτό το πλαίσιο υπογραμμίζει τον τρόπο με τον οποίο αυτοί οι πυλώνες αλληλεπιδρούν με διαφορετικές συμπεριφορές και περιβάλλοντα ηγεσίας.</a:t>
            </a:r>
            <a:r>
              <a:t> </a:t>
            </a:r>
          </a:p>
          <a:p>
            <a:pPr marL="228600">
              <a:defRPr sz="1200">
                <a:latin typeface="Calibri"/>
                <a:ea typeface="Calibri"/>
                <a:cs typeface="Calibri"/>
                <a:sym typeface="Calibri"/>
              </a:defRPr>
            </a:pPr>
            <a:endParaRPr/>
          </a:p>
          <a:p>
            <a:pPr indent="228600">
              <a:defRPr sz="1200">
                <a:latin typeface="Calibri"/>
                <a:ea typeface="Calibri"/>
                <a:cs typeface="Calibri"/>
                <a:sym typeface="Calibri"/>
              </a:defRPr>
            </a:pPr>
            <a:r>
              <a:t>Ο συνδυασμός οράματος, υπευθυνότητας και ικανότητας αλλαγής καλλιεργεί ηγέτες προετοιμασμένους για τις εξελισσόμενες προκλήσεις των οργανισμών παραστατικών τεχνών. </a:t>
            </a:r>
          </a:p>
          <a:p>
            <a:pPr marL="228600">
              <a:defRPr sz="1200">
                <a:latin typeface="Calibri"/>
                <a:ea typeface="Calibri"/>
                <a:cs typeface="Calibri"/>
                <a:sym typeface="Calibri"/>
              </a:defRPr>
            </a:pPr>
            <a:endParaRPr/>
          </a:p>
          <a:p>
            <a:pPr indent="228600">
              <a:defRPr sz="1200" b="1">
                <a:latin typeface="Calibri"/>
                <a:ea typeface="Calibri"/>
                <a:cs typeface="Calibri"/>
                <a:sym typeface="Calibri"/>
              </a:defRPr>
            </a:pPr>
            <a:r>
              <a:t>Κεντρικό ρόλο σε αυτό παίζουν οι αλληλένδετες δεξιότητες </a:t>
            </a:r>
            <a:r>
              <a:rPr b="0"/>
              <a:t>που επιτρέπουν στους ηγέτες να αντιμετωπίζουν την πολυπλοκότητα και να ηγούνται με αυτοπεποίθηση.</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Shape 228"/>
          <p:cNvSpPr>
            <a:spLocks noGrp="1" noRot="1" noChangeAspect="1"/>
          </p:cNvSpPr>
          <p:nvPr>
            <p:ph type="sldImg"/>
          </p:nvPr>
        </p:nvSpPr>
        <p:spPr>
          <a:prstGeom prst="rect">
            <a:avLst/>
          </a:prstGeom>
        </p:spPr>
        <p:txBody>
          <a:bodyPr/>
          <a:lstStyle/>
          <a:p>
            <a:endParaRPr/>
          </a:p>
        </p:txBody>
      </p:sp>
      <p:sp>
        <p:nvSpPr>
          <p:cNvPr id="229" name="Shape 229"/>
          <p:cNvSpPr>
            <a:spLocks noGrp="1"/>
          </p:cNvSpPr>
          <p:nvPr>
            <p:ph type="body" sz="quarter" idx="1"/>
          </p:nvPr>
        </p:nvSpPr>
        <p:spPr>
          <a:prstGeom prst="rect">
            <a:avLst/>
          </a:prstGeom>
        </p:spPr>
        <p:txBody>
          <a:bodyPr/>
          <a:lstStyle/>
          <a:p>
            <a:pPr indent="457200" algn="just">
              <a:lnSpc>
                <a:spcPct val="115000"/>
              </a:lnSpc>
              <a:spcBef>
                <a:spcPts val="200"/>
              </a:spcBef>
              <a:defRPr sz="1200" b="1">
                <a:latin typeface="Calibri"/>
                <a:ea typeface="Calibri"/>
                <a:cs typeface="Calibri"/>
                <a:sym typeface="Calibri"/>
              </a:defRPr>
            </a:pPr>
            <a:r>
              <a:t> Ο ρόλος της συναισθηματικής νοημοσύνης στην ανάπτυξη της ανθεκτικότητας</a:t>
            </a:r>
          </a:p>
          <a:p>
            <a:pPr marL="457200" indent="-304800">
              <a:spcBef>
                <a:spcPts val="600"/>
              </a:spcBef>
              <a:buClr>
                <a:srgbClr val="000000"/>
              </a:buClr>
              <a:buSzPts val="1200"/>
              <a:buFont typeface="Calibri"/>
              <a:buChar char="➔"/>
              <a:defRPr sz="1200">
                <a:latin typeface="Calibri"/>
                <a:ea typeface="Calibri"/>
                <a:cs typeface="Calibri"/>
                <a:sym typeface="Calibri"/>
              </a:defRPr>
            </a:pPr>
            <a:r>
              <a:t>Γιατί είναι σημαντική;</a:t>
            </a:r>
          </a:p>
          <a:p>
            <a:pPr>
              <a:spcBef>
                <a:spcPts val="600"/>
              </a:spcBef>
              <a:defRPr sz="1200">
                <a:latin typeface="Calibri"/>
                <a:ea typeface="Calibri"/>
                <a:cs typeface="Calibri"/>
                <a:sym typeface="Calibri"/>
              </a:defRPr>
            </a:pPr>
            <a:r>
              <a:t>Η συναισθηματική νοημοσύνη (EI) είναι η ικανότητα να κατανοείς και να διαχειρίζεσαι τα συναισθήματά σου, ενώ ταυτόχρονα αναγνωρίζεις και επηρεάζεις τα συναισθήματα των άλλων. Είναι μια ζωτικής σημασίας δεξιότητα στις παραστατικές τέχνες, όπου η συνεργασία, η συναισθηματική έκφραση και οι διαπροσωπικές δυναμικές βρίσκονται στο επίκεντρο της καθημερινής εργασίας. Η EI βοηθά τις ομάδες να παραμένουν προσγειωμένες, συνδεδεμένες και ευπροσάρμοστες.</a:t>
            </a:r>
          </a:p>
          <a:p>
            <a:pPr marL="457200" indent="-304800">
              <a:spcBef>
                <a:spcPts val="600"/>
              </a:spcBef>
              <a:buClr>
                <a:srgbClr val="000000"/>
              </a:buClr>
              <a:buSzPts val="1200"/>
              <a:buFont typeface="Calibri"/>
              <a:buChar char="➔"/>
              <a:defRPr sz="1200">
                <a:latin typeface="Calibri"/>
                <a:ea typeface="Calibri"/>
                <a:cs typeface="Calibri"/>
                <a:sym typeface="Calibri"/>
              </a:defRPr>
            </a:pPr>
            <a:r>
              <a:t>Πώς τα 5 συστατικά της συναισθηματικής νοημοσύνης χτίζουν ανθεκτικότητα;</a:t>
            </a:r>
          </a:p>
          <a:p>
            <a:pPr>
              <a:spcBef>
                <a:spcPts val="1200"/>
              </a:spcBef>
              <a:defRPr sz="1200">
                <a:latin typeface="Calibri"/>
                <a:ea typeface="Calibri"/>
                <a:cs typeface="Calibri"/>
                <a:sym typeface="Calibri"/>
              </a:defRPr>
            </a:pPr>
            <a:r>
              <a:t>Κάθε μία από τις πέντε συνιστώσες υποστηρίζει την ανθεκτικότητα, βοηθώντας τα άτομα και τις ομάδες να διαχειρίζονται τα συναισθήματά τους, να παραμένουν παρακινημένα, να χτίζουν ισχυρούς δεσμούς και να προσαρμόζονται αποτελεσματικά στις προκλήσεις.</a:t>
            </a:r>
          </a:p>
          <a:p>
            <a:pPr marL="457200" indent="-304800">
              <a:spcBef>
                <a:spcPts val="1200"/>
              </a:spcBef>
              <a:buClr>
                <a:srgbClr val="000000"/>
              </a:buClr>
              <a:buSzPts val="1200"/>
              <a:buAutoNum type="arabicPeriod"/>
              <a:defRPr sz="1200" b="1">
                <a:latin typeface="Calibri"/>
                <a:ea typeface="Calibri"/>
                <a:cs typeface="Calibri"/>
                <a:sym typeface="Calibri"/>
              </a:defRPr>
            </a:pPr>
            <a:r>
              <a:t>Αυτογνωσία</a:t>
            </a:r>
            <a:br/>
            <a:r>
              <a:rPr b="0" i="1"/>
              <a:t>Τι κάνει: </a:t>
            </a:r>
            <a:r>
              <a:rPr b="0"/>
              <a:t>Βοηθά τα άτομα να αναγνωρίζουν έγκαιρα τα συναισθήματά τους, ώστε να μπορούν να διαχειριστούν το άγχος πριν αυτό συσσωρευτεί.</a:t>
            </a:r>
            <a:br>
              <a:rPr b="0"/>
            </a:br>
            <a:r>
              <a:rPr b="0" i="1"/>
              <a:t>Συμβουλή: </a:t>
            </a:r>
            <a:r>
              <a:rPr b="0"/>
              <a:t>Χρησιμοποιήστε γρήγορες ασκήσεις αυτοέλεγχου για να βοηθήσετε τους συμμετέχοντες να αναγνωρίσουν τα συναισθήματά τους σε πραγματικό χρόνο.</a:t>
            </a:r>
            <a:br>
              <a:rPr b="0"/>
            </a:br>
            <a:endParaRPr b="0"/>
          </a:p>
          <a:p>
            <a:pPr marL="457200" indent="-304800">
              <a:buClr>
                <a:srgbClr val="000000"/>
              </a:buClr>
              <a:buSzPts val="1200"/>
              <a:buAutoNum type="arabicPeriod"/>
              <a:defRPr sz="1200" b="1">
                <a:latin typeface="Calibri"/>
                <a:ea typeface="Calibri"/>
                <a:cs typeface="Calibri"/>
                <a:sym typeface="Calibri"/>
              </a:defRPr>
            </a:pPr>
            <a:r>
              <a:t>Αυτορρύθμιση:</a:t>
            </a:r>
            <a:br/>
            <a:r>
              <a:rPr b="0" i="1"/>
              <a:t>Τι κάνει: </a:t>
            </a:r>
            <a:r>
              <a:rPr b="0"/>
              <a:t>Διατηρεί τα άτομα ήρεμα και συγκεντρωμένα υπό πίεση, αποφεύγοντας τις παρορμητικές αντιδράσεις.</a:t>
            </a:r>
            <a:br>
              <a:rPr b="0"/>
            </a:br>
            <a:r>
              <a:rPr b="0" i="1"/>
              <a:t>Συμβουλή: </a:t>
            </a:r>
            <a:r>
              <a:rPr b="0"/>
              <a:t>Εξασκηθείτε σε τεχνικές αναπνοής ή παύσης για να διαχειριστείτε τις συναισθηματικές αντιδράσεις σε στιγμές άγχους.</a:t>
            </a:r>
            <a:br>
              <a:rPr b="0"/>
            </a:br>
            <a:endParaRPr b="0"/>
          </a:p>
          <a:p>
            <a:pPr marL="457200" indent="-304800">
              <a:buClr>
                <a:srgbClr val="000000"/>
              </a:buClr>
              <a:buSzPts val="1200"/>
              <a:buAutoNum type="arabicPeriod"/>
              <a:defRPr sz="1200" b="1">
                <a:latin typeface="Calibri"/>
                <a:ea typeface="Calibri"/>
                <a:cs typeface="Calibri"/>
                <a:sym typeface="Calibri"/>
              </a:defRPr>
            </a:pPr>
            <a:r>
              <a:t>Κίνητρα:</a:t>
            </a:r>
            <a:br/>
            <a:r>
              <a:rPr b="0" i="1"/>
              <a:t>Τι κάνει: </a:t>
            </a:r>
            <a:r>
              <a:rPr b="0"/>
              <a:t>Τροφοδοτεί την επιμονή, βοηθώντας τους ανθρώπους να παραμένουν αφοσιωμένοι και ενεργητικοί παρά τις αποτυχίες.</a:t>
            </a:r>
            <a:br>
              <a:rPr b="0"/>
            </a:br>
            <a:r>
              <a:rPr b="0" i="1"/>
              <a:t>Συμβουλή: </a:t>
            </a:r>
            <a:r>
              <a:rPr b="0"/>
              <a:t>Ενθαρρύνετε την ανταλλαγή προσωπικών στόχων και πηγών πάθους για να ενισχύσετε την εσωτερική κινητοποίηση.</a:t>
            </a:r>
            <a:br>
              <a:rPr b="0"/>
            </a:br>
            <a:br>
              <a:rPr b="0"/>
            </a:br>
            <a:r>
              <a:rPr b="0"/>
              <a:t>4. </a:t>
            </a:r>
            <a:r>
              <a:t>Ενσυναίσθηση:</a:t>
            </a:r>
            <a:br/>
            <a:r>
              <a:rPr b="0" i="1"/>
              <a:t>Τι κάνει: </a:t>
            </a:r>
            <a:r>
              <a:rPr b="0"/>
              <a:t>Χτίζει κατανόηση και υποστήριξη, κάνοντας την ομάδα να αισθάνεται ασφαλής και συνδεδεμένη.</a:t>
            </a:r>
            <a:br>
              <a:rPr b="0"/>
            </a:br>
            <a:r>
              <a:rPr b="0" i="1"/>
              <a:t>Συμβουλή: </a:t>
            </a:r>
            <a:r>
              <a:rPr b="0"/>
              <a:t>Χρησιμοποιήστε το παιχνίδι ρόλων ή την αφήγηση ιστοριών για να εξασκηθείτε στο να βλέπετε τις καταστάσεις από την οπτική γωνία των άλλων.</a:t>
            </a:r>
            <a:br>
              <a:rPr b="0"/>
            </a:br>
            <a:endParaRPr b="0"/>
          </a:p>
          <a:p>
            <a:pPr marL="228600">
              <a:defRPr sz="1200" b="1">
                <a:latin typeface="Calibri"/>
                <a:ea typeface="Calibri"/>
                <a:cs typeface="Calibri"/>
                <a:sym typeface="Calibri"/>
              </a:defRPr>
            </a:pPr>
            <a:r>
              <a:t>5. Κοινωνικές δεξιότητες:</a:t>
            </a:r>
            <a:br/>
            <a:r>
              <a:rPr b="0" i="1"/>
              <a:t>Τι κάνει: </a:t>
            </a:r>
            <a:r>
              <a:rPr b="0"/>
              <a:t>Βελτιώνει την ομαδική εργασία, την επικοινωνία και την επίλυση συγκρούσεων για πιο δυνατές και ευέλικτες ομάδες.</a:t>
            </a:r>
            <a:br>
              <a:rPr b="0"/>
            </a:br>
            <a:r>
              <a:rPr b="0" i="1"/>
              <a:t>Συμβουλή: </a:t>
            </a:r>
            <a:r>
              <a:rPr b="0"/>
              <a:t>Διευκολύνετε ομαδικές δραστηριότητες που απαιτούν συνεργασία και εποικοδομητική ανατροφοδότηση.</a:t>
            </a:r>
            <a:br>
              <a:rPr b="0"/>
            </a:br>
            <a:endParaRPr b="0"/>
          </a:p>
          <a:p>
            <a:pPr marL="228600">
              <a:defRPr sz="1200">
                <a:latin typeface="Calibri"/>
                <a:ea typeface="Calibri"/>
                <a:cs typeface="Calibri"/>
                <a:sym typeface="Calibri"/>
              </a:defRPr>
            </a:pPr>
            <a:endParaRPr b="0"/>
          </a:p>
          <a:p>
            <a:pPr marL="228600">
              <a:defRPr sz="1200" b="1">
                <a:latin typeface="Calibri"/>
                <a:ea typeface="Calibri"/>
                <a:cs typeface="Calibri"/>
                <a:sym typeface="Calibri"/>
              </a:defRPr>
            </a:pPr>
            <a:r>
              <a:t>ΑΣΚΗΣΗ : </a:t>
            </a:r>
          </a:p>
          <a:p>
            <a:pPr marL="228600">
              <a:defRPr sz="1200">
                <a:latin typeface="Calibri"/>
                <a:ea typeface="Calibri"/>
                <a:cs typeface="Calibri"/>
                <a:sym typeface="Calibri"/>
              </a:defRPr>
            </a:pPr>
            <a:r>
              <a:t>Άσκηση βασισμένη σε σενάριο </a:t>
            </a:r>
            <a:r>
              <a:rPr b="1"/>
              <a:t>- Εφαρμογή της συναισθηματικής νοημοσύνης (EI) για την ανάπτυξη ανθεκτικότητας</a:t>
            </a:r>
          </a:p>
          <a:p>
            <a:pPr marL="228600">
              <a:defRPr sz="1200">
                <a:latin typeface="Calibri"/>
                <a:ea typeface="Calibri"/>
                <a:cs typeface="Calibri"/>
                <a:sym typeface="Calibri"/>
              </a:defRPr>
            </a:pPr>
            <a:r>
              <a:t>Ζητήστε από τους μαθητές να προσδιορίσουν ποια από τα πέντε στοιχεία της EI θα εφάρμοζαν στο ακόλουθο σενάριο (παρακάτω) και να αναλογιστούν τον αντίκτυπό του. Μην διστάσετε να χρησιμοποιήσετε τις «Υποδείξεις για αναστοχασμό» ως βοήθεια. </a:t>
            </a:r>
          </a:p>
          <a:p>
            <a:pPr marL="228600">
              <a:defRPr sz="1200">
                <a:latin typeface="Calibri"/>
                <a:ea typeface="Calibri"/>
                <a:cs typeface="Calibri"/>
                <a:sym typeface="Calibri"/>
              </a:defRPr>
            </a:pPr>
            <a:endParaRPr/>
          </a:p>
          <a:p>
            <a:pPr marL="228600">
              <a:defRPr sz="1200" b="1">
                <a:latin typeface="Calibri"/>
                <a:ea typeface="Calibri"/>
                <a:cs typeface="Calibri"/>
                <a:sym typeface="Calibri"/>
              </a:defRPr>
            </a:pPr>
            <a:r>
              <a:t>Σενάριο </a:t>
            </a:r>
            <a:r>
              <a:rPr b="0"/>
              <a:t>Κατά τη διάρκεια μιας πρόβας, ένας καλλιτέχνης γίνεται ορατά απογοητευμένος και αποσυνδεδεμένος μετά από κριτική ανατροφοδότηση. Η ένταση αυξάνεται στην ομάδα. Ως εκπαιδευτής, πώς θα ανταποκριθείτε χρησιμοποιώντας τη συναισθηματική νοημοσύνη για να αποκαταστήσετε την εμπιστοσύνη και την παρακίνηση;</a:t>
            </a:r>
          </a:p>
          <a:p>
            <a:pPr marL="228600">
              <a:defRPr sz="1200" b="1">
                <a:latin typeface="Calibri"/>
                <a:ea typeface="Calibri"/>
                <a:cs typeface="Calibri"/>
                <a:sym typeface="Calibri"/>
              </a:defRPr>
            </a:pPr>
            <a:endParaRPr b="0"/>
          </a:p>
          <a:p>
            <a:pPr marL="228600">
              <a:defRPr sz="1200" b="1">
                <a:latin typeface="Calibri"/>
                <a:ea typeface="Calibri"/>
                <a:cs typeface="Calibri"/>
                <a:sym typeface="Calibri"/>
              </a:defRPr>
            </a:pPr>
            <a:r>
              <a:t>Στοιχεία για προβληματισμό</a:t>
            </a:r>
          </a:p>
          <a:p>
            <a:pPr marL="457200" indent="-317500">
              <a:buClr>
                <a:srgbClr val="000000"/>
              </a:buClr>
              <a:buSzPts val="1200"/>
              <a:buFont typeface="Calibri"/>
              <a:buChar char="●"/>
              <a:defRPr sz="1200" b="1">
                <a:latin typeface="Calibri"/>
                <a:ea typeface="Calibri"/>
                <a:cs typeface="Calibri"/>
                <a:sym typeface="Calibri"/>
              </a:defRPr>
            </a:pPr>
            <a:r>
              <a:t>Προσδιορίστε </a:t>
            </a:r>
            <a:r>
              <a:rPr b="0"/>
              <a:t>τις βασικές συνιστώσες της συναισθηματικής νοημοσύνης.</a:t>
            </a:r>
          </a:p>
          <a:p>
            <a:pPr marL="457200" indent="-317500">
              <a:buClr>
                <a:srgbClr val="000000"/>
              </a:buClr>
              <a:buSzPts val="1200"/>
              <a:buFont typeface="Calibri"/>
              <a:buChar char="●"/>
              <a:defRPr sz="1200" b="1">
                <a:latin typeface="Calibri"/>
                <a:ea typeface="Calibri"/>
                <a:cs typeface="Calibri"/>
                <a:sym typeface="Calibri"/>
              </a:defRPr>
            </a:pPr>
            <a:r>
              <a:t>Περιγράψτε </a:t>
            </a:r>
            <a:r>
              <a:rPr b="0"/>
              <a:t>την αντίδραση: ενέργειες, λόγια και προσέγγιση τόσο προς το άτομο όσο και προς την ομάδα.</a:t>
            </a:r>
          </a:p>
          <a:p>
            <a:pPr marL="457200" indent="-317500">
              <a:buClr>
                <a:srgbClr val="000000"/>
              </a:buClr>
              <a:buSzPts val="1200"/>
              <a:buFont typeface="Calibri"/>
              <a:buChar char="●"/>
              <a:defRPr sz="1200" b="1">
                <a:latin typeface="Calibri"/>
                <a:ea typeface="Calibri"/>
                <a:cs typeface="Calibri"/>
                <a:sym typeface="Calibri"/>
              </a:defRPr>
            </a:pPr>
            <a:r>
              <a:t>Ερωτήσεις για προβληματισμό</a:t>
            </a:r>
            <a:br/>
            <a:r>
              <a:rPr b="0"/>
              <a:t>- Πώς επηρέασε το αποτέλεσμα η ρύθμιση των συναισθημάτων ή η ενσυναίσθηση;</a:t>
            </a:r>
            <a:br>
              <a:rPr b="0"/>
            </a:br>
            <a:r>
              <a:rPr b="0"/>
              <a:t>- Πώς η συναισθηματική σας ευαισθητοποίηση διαμορφώνει τον τρόπο με τον οποίο διευκολύνετε τη διαδικασία;</a:t>
            </a:r>
            <a:br>
              <a:rPr b="0"/>
            </a:br>
            <a:r>
              <a:rPr b="0"/>
              <a:t>- Ποιες στρατηγικές θα μπορούσαν να σας βοηθήσουν να παραμείνετε ψύχραιμοι υπό πίεση;</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 name="Shape 239"/>
          <p:cNvSpPr>
            <a:spLocks noGrp="1" noRot="1" noChangeAspect="1"/>
          </p:cNvSpPr>
          <p:nvPr>
            <p:ph type="sldImg"/>
          </p:nvPr>
        </p:nvSpPr>
        <p:spPr>
          <a:prstGeom prst="rect">
            <a:avLst/>
          </a:prstGeom>
        </p:spPr>
        <p:txBody>
          <a:bodyPr/>
          <a:lstStyle/>
          <a:p>
            <a:endParaRPr/>
          </a:p>
        </p:txBody>
      </p:sp>
      <p:sp>
        <p:nvSpPr>
          <p:cNvPr id="240" name="Shape 240"/>
          <p:cNvSpPr>
            <a:spLocks noGrp="1"/>
          </p:cNvSpPr>
          <p:nvPr>
            <p:ph type="body" sz="quarter" idx="1"/>
          </p:nvPr>
        </p:nvSpPr>
        <p:spPr>
          <a:prstGeom prst="rect">
            <a:avLst/>
          </a:prstGeom>
        </p:spPr>
        <p:txBody>
          <a:bodyPr/>
          <a:lstStyle/>
          <a:p>
            <a:pPr marL="228600">
              <a:defRPr sz="1100">
                <a:latin typeface="Calibri"/>
                <a:ea typeface="Calibri"/>
                <a:cs typeface="Calibri"/>
                <a:sym typeface="Calibri"/>
              </a:defRPr>
            </a:pPr>
            <a:r>
              <a:t>Οι βασικοί πυλώνες του μαθήματος 2 είναι: </a:t>
            </a:r>
            <a:endParaRPr sz="1200"/>
          </a:p>
          <a:p>
            <a:pPr marL="228600">
              <a:defRPr sz="1100">
                <a:latin typeface="Calibri"/>
                <a:ea typeface="Calibri"/>
                <a:cs typeface="Calibri"/>
                <a:sym typeface="Calibri"/>
              </a:defRPr>
            </a:pPr>
            <a:endParaRPr sz="1200"/>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Προετοιμασία του εκπαιδευτή - Ηγεσία στην αίθουσα: Διαχείριση της δυναμικής της ομάδας και εξισορρόπηση ρόλων </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Επικοινωνία και συνεργασία σε ομάδες </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Επίλυση προβλημάτων και διαχείριση συγκρούσεων: Εργαλειοθήκη με ασκήσεις βασισμένες σε σενάρια </a:t>
            </a:r>
          </a:p>
          <a:p>
            <a:pPr marL="171450" indent="-171450" algn="just">
              <a:lnSpc>
                <a:spcPct val="150000"/>
              </a:lnSpc>
              <a:spcBef>
                <a:spcPts val="600"/>
              </a:spcBef>
              <a:buClr>
                <a:srgbClr val="04A6C2"/>
              </a:buClr>
              <a:buSzPts val="1100"/>
              <a:buFont typeface="Arial"/>
              <a:buChar char="•"/>
              <a:defRPr sz="1100">
                <a:latin typeface="Calibri"/>
                <a:ea typeface="Calibri"/>
                <a:cs typeface="Calibri"/>
                <a:sym typeface="Calibri"/>
              </a:defRPr>
            </a:pPr>
            <a:r>
              <a:t>Διαπραγμάτευση και διαχείριση αλλαγών: Βασικές αρχές και στρατηγικές διευκόλυνσης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noRot="1" noChangeAspect="1"/>
          </p:cNvSpPr>
          <p:nvPr>
            <p:ph type="sldImg"/>
          </p:nvPr>
        </p:nvSpPr>
        <p:spPr>
          <a:prstGeom prst="rect">
            <a:avLst/>
          </a:prstGeom>
        </p:spPr>
        <p:txBody>
          <a:bodyPr/>
          <a:lstStyle/>
          <a:p>
            <a:endParaRPr/>
          </a:p>
        </p:txBody>
      </p:sp>
      <p:sp>
        <p:nvSpPr>
          <p:cNvPr id="249" name="Shape 249"/>
          <p:cNvSpPr>
            <a:spLocks noGrp="1"/>
          </p:cNvSpPr>
          <p:nvPr>
            <p:ph type="body" sz="quarter" idx="1"/>
          </p:nvPr>
        </p:nvSpPr>
        <p:spPr>
          <a:prstGeom prst="rect">
            <a:avLst/>
          </a:prstGeom>
        </p:spPr>
        <p:txBody>
          <a:bodyPr/>
          <a:lstStyle/>
          <a:p>
            <a:pPr>
              <a:spcBef>
                <a:spcPts val="1200"/>
              </a:spcBef>
              <a:defRPr sz="1100">
                <a:latin typeface="Calibri"/>
                <a:ea typeface="Calibri"/>
                <a:cs typeface="Calibri"/>
                <a:sym typeface="Calibri"/>
              </a:defRPr>
            </a:pPr>
            <a:r>
              <a:t>Στις παραστατικές τέχνες, η συνεργασία περιλαμβάνει τη συνεργασία με καλλιτέχνες, τεχνικούς, παραγωγούς και εκπαιδευτικούς. Αυτοί οι ρόλοι φέρνουν διαφορετικές εμπειρίες και επαγγελματικές διαδρομές στην ομάδα. Αυτή η ποικιλομορφία συμβάλλει στο έργο, αλλά μπορεί επίσης να προκαλέσει παρεξηγήσεις εάν δεν υπάρχει κοινή κατανόηση. Επομένως, η οικοδόμηση αμοιβαίου σεβασμού, σαφούς επικοινωνίας και κοινού εδάφους είναι απαραίτητη για την αποτελεσματική ομαδική εργασία.</a:t>
            </a:r>
          </a:p>
          <a:p>
            <a:pPr>
              <a:spcBef>
                <a:spcPts val="1200"/>
              </a:spcBef>
              <a:defRPr sz="1100">
                <a:latin typeface="Calibri"/>
                <a:ea typeface="Calibri"/>
                <a:cs typeface="Calibri"/>
                <a:sym typeface="Calibri"/>
              </a:defRPr>
            </a:pPr>
            <a:r>
              <a:t>Για να το υποστηρίξουμε αυτό, είναι χρήσιμο να ρωτήσουμε:</a:t>
            </a:r>
          </a:p>
          <a:p>
            <a:pPr marL="457200" indent="-298450">
              <a:spcBef>
                <a:spcPts val="1200"/>
              </a:spcBef>
              <a:buClr>
                <a:srgbClr val="000000"/>
              </a:buClr>
              <a:buSzPts val="1100"/>
              <a:buFont typeface="Calibri"/>
              <a:buChar char="●"/>
              <a:defRPr sz="1100">
                <a:latin typeface="Calibri"/>
                <a:ea typeface="Calibri"/>
                <a:cs typeface="Calibri"/>
                <a:sym typeface="Calibri"/>
              </a:defRPr>
            </a:pPr>
            <a:r>
              <a:t>Πώς συνδέουμε τις δημιουργικές ιδέες με την τεχνική γνώση;</a:t>
            </a:r>
          </a:p>
          <a:p>
            <a:pPr marL="457200" indent="-298450">
              <a:buClr>
                <a:srgbClr val="000000"/>
              </a:buClr>
              <a:buSzPts val="1100"/>
              <a:buFont typeface="Calibri"/>
              <a:buChar char="●"/>
              <a:defRPr sz="1100">
                <a:latin typeface="Calibri"/>
                <a:ea typeface="Calibri"/>
                <a:cs typeface="Calibri"/>
                <a:sym typeface="Calibri"/>
              </a:defRPr>
            </a:pPr>
            <a:r>
              <a:t>Πώς αναγνωρίζουμε και εκτιμούμε τα διαφορετικά πλεονεκτήματα που φέρνει ο καθένας;</a:t>
            </a:r>
          </a:p>
          <a:p>
            <a:pPr marL="457200" indent="-298450">
              <a:buClr>
                <a:srgbClr val="000000"/>
              </a:buClr>
              <a:buSzPts val="1100"/>
              <a:buFont typeface="Calibri"/>
              <a:buChar char="●"/>
              <a:defRPr sz="1100">
                <a:latin typeface="Calibri"/>
                <a:ea typeface="Calibri"/>
                <a:cs typeface="Calibri"/>
                <a:sym typeface="Calibri"/>
              </a:defRPr>
            </a:pPr>
            <a:r>
              <a:t>Πώς μπορούμε να κατανοήσουμε καλύτερα τις ευθύνες των άλλων και πώς αυτές επηρεάζουν το συνολικό αποτέλεσμα;</a:t>
            </a:r>
          </a:p>
          <a:p>
            <a:pPr marL="457200" indent="-292100">
              <a:buClr>
                <a:srgbClr val="000000"/>
              </a:buClr>
              <a:buSzPts val="1100"/>
              <a:buFont typeface="Calibri"/>
              <a:buChar char="●"/>
              <a:defRPr sz="1100">
                <a:latin typeface="Calibri"/>
                <a:ea typeface="Calibri"/>
                <a:cs typeface="Calibri"/>
                <a:sym typeface="Calibri"/>
              </a:defRPr>
            </a:pPr>
            <a:r>
              <a:t>Μπορούμε να δημιουργήσουμε μια κοινή γλώσσα που θα μας βοηθήσει να συνεργαζόμαστε πιο ομαλά και με σεβασμό;</a:t>
            </a:r>
            <a:br/>
            <a:endParaRPr sz="1000"/>
          </a:p>
          <a:p>
            <a:pPr marL="457200" indent="-304800">
              <a:buClr>
                <a:srgbClr val="000000"/>
              </a:buClr>
              <a:buSzPts val="1100"/>
              <a:buFont typeface="Calibri"/>
              <a:buChar char="➔"/>
              <a:defRPr sz="1100">
                <a:latin typeface="Calibri"/>
                <a:ea typeface="Calibri"/>
                <a:cs typeface="Calibri"/>
                <a:sym typeface="Calibri"/>
              </a:defRPr>
            </a:pPr>
            <a:r>
              <a:t>Συνεργατικοί ρόλοι και κοινό πλαίσιο λεξιλογίου</a:t>
            </a:r>
            <a:endParaRPr sz="1200"/>
          </a:p>
          <a:p>
            <a:pPr>
              <a:defRPr sz="1100">
                <a:solidFill>
                  <a:srgbClr val="569838"/>
                </a:solidFill>
                <a:latin typeface="Calibri"/>
                <a:ea typeface="Calibri"/>
                <a:cs typeface="Calibri"/>
                <a:sym typeface="Calibri"/>
              </a:defRPr>
            </a:pPr>
            <a:endParaRPr sz="1200"/>
          </a:p>
          <a:p>
            <a:pPr algn="just">
              <a:defRPr sz="1100">
                <a:latin typeface="Calibri"/>
                <a:ea typeface="Calibri"/>
                <a:cs typeface="Calibri"/>
                <a:sym typeface="Calibri"/>
              </a:defRPr>
            </a:pPr>
            <a:r>
              <a:t>Η συνεργασία μεταξύ καλλιτεχνικών και τεχνικών ομάδων είναι θεμελιώδης για να διασφαλιστεί ότι οι δημιουργικές οράσεις γίνονται απτή πραγματικότητα. Απαιτεί σαφή κατανόηση των ρόλων, ισχυρή επικοινωνία και κοινή γλώσσα.</a:t>
            </a:r>
          </a:p>
          <a:p>
            <a:pPr>
              <a:spcBef>
                <a:spcPts val="1200"/>
              </a:spcBef>
              <a:defRPr sz="1100" b="1">
                <a:latin typeface="Calibri"/>
                <a:ea typeface="Calibri"/>
                <a:cs typeface="Calibri"/>
                <a:sym typeface="Calibri"/>
              </a:defRPr>
            </a:pPr>
            <a:r>
              <a:t>Συνεργατικοί ρόλοι</a:t>
            </a:r>
          </a:p>
          <a:p>
            <a:pPr marL="457200" indent="-298450">
              <a:spcBef>
                <a:spcPts val="1200"/>
              </a:spcBef>
              <a:buClr>
                <a:srgbClr val="000000"/>
              </a:buClr>
              <a:buSzPts val="1100"/>
              <a:buFont typeface="Calibri"/>
              <a:buChar char="●"/>
              <a:defRPr sz="1100" b="1">
                <a:latin typeface="Calibri"/>
                <a:ea typeface="Calibri"/>
                <a:cs typeface="Calibri"/>
                <a:sym typeface="Calibri"/>
              </a:defRPr>
            </a:pPr>
            <a:r>
              <a:t>Καλλιτεχνική ομάδα</a:t>
            </a:r>
            <a:r>
              <a:rPr b="0"/>
              <a:t>: Οραματιστές που διαμορφώνουν την αφήγηση, τα οπτικά στοιχεία και το συναισθηματικό τοπίο (π.χ. καλλιτεχνικός διευθυντής, σκηνογράφος). Εστιάζουν στο </a:t>
            </a:r>
            <a:r>
              <a:rPr b="0" i="1"/>
              <a:t>τι </a:t>
            </a:r>
            <a:r>
              <a:rPr b="0"/>
              <a:t>και </a:t>
            </a:r>
            <a:r>
              <a:rPr b="0" i="1"/>
              <a:t>στο γιατί</a:t>
            </a:r>
            <a:r>
              <a:rPr b="0"/>
              <a:t>.</a:t>
            </a:r>
          </a:p>
          <a:p>
            <a:pPr marL="457200" indent="-298450">
              <a:buClr>
                <a:srgbClr val="000000"/>
              </a:buClr>
              <a:buSzPts val="1100"/>
              <a:buFont typeface="Calibri"/>
              <a:buChar char="●"/>
              <a:defRPr sz="1100" b="1">
                <a:latin typeface="Calibri"/>
                <a:ea typeface="Calibri"/>
                <a:cs typeface="Calibri"/>
                <a:sym typeface="Calibri"/>
              </a:defRPr>
            </a:pPr>
            <a:r>
              <a:t>Τεχνική ομάδα</a:t>
            </a:r>
            <a:r>
              <a:rPr b="0"/>
              <a:t>: Υλοποιεί τα καλλιτεχνικά οράματα σε λειτουργικές πραγματικότητες (π.χ. διευθυντής παραγωγής, διευθυντής σκηνής, τεχνικός (τεχνικοί σκηνής, διευθυντής εγκαταστάσεων). Εστιάζουν στο </a:t>
            </a:r>
            <a:r>
              <a:rPr b="0" i="1"/>
              <a:t>«πώς»</a:t>
            </a:r>
            <a:r>
              <a:rPr b="0"/>
              <a:t>, λαμβάνοντας υπόψη πρακτικά ζητήματα όπως ο προϋπολογισμός και η ασφάλεια.</a:t>
            </a:r>
          </a:p>
          <a:p>
            <a:pPr marL="457200" indent="-298450">
              <a:buClr>
                <a:srgbClr val="000000"/>
              </a:buClr>
              <a:buSzPts val="1100"/>
              <a:buFont typeface="Calibri"/>
              <a:buChar char="●"/>
              <a:defRPr sz="1100" b="1">
                <a:latin typeface="Calibri"/>
                <a:ea typeface="Calibri"/>
                <a:cs typeface="Calibri"/>
                <a:sym typeface="Calibri"/>
              </a:defRPr>
            </a:pPr>
            <a:r>
              <a:t>Ποικιλομορφία της ομάδας</a:t>
            </a:r>
            <a:r>
              <a:rPr b="0"/>
              <a:t>: Οι παραγωγές χρησιμοποιούν τόσο σταθερές </a:t>
            </a:r>
            <a:r>
              <a:rPr b="0" u="sng"/>
              <a:t>μόνιμες ομάδες </a:t>
            </a:r>
            <a:r>
              <a:rPr b="0"/>
              <a:t>όσο και ευέλικτες </a:t>
            </a:r>
            <a:r>
              <a:rPr b="0" u="sng"/>
              <a:t>προσωρινές </a:t>
            </a:r>
            <a:r>
              <a:rPr b="0"/>
              <a:t>(</a:t>
            </a:r>
            <a:r>
              <a:rPr b="0" u="sng"/>
              <a:t>βάσει έργου) ομάδες</a:t>
            </a:r>
            <a:r>
              <a:rPr b="0"/>
              <a:t>, επηρεάζοντας τη δυναμική της συνεργασίας. </a:t>
            </a:r>
          </a:p>
          <a:p>
            <a:pPr>
              <a:spcBef>
                <a:spcPts val="1200"/>
              </a:spcBef>
              <a:defRPr sz="1100" b="1">
                <a:latin typeface="Calibri"/>
                <a:ea typeface="Calibri"/>
                <a:cs typeface="Calibri"/>
                <a:sym typeface="Calibri"/>
              </a:defRPr>
            </a:pPr>
            <a:r>
              <a:t>Πότε ξεκινά η συνεργασία:</a:t>
            </a:r>
            <a:endParaRPr sz="900"/>
          </a:p>
          <a:p>
            <a:pPr>
              <a:spcBef>
                <a:spcPts val="1200"/>
              </a:spcBef>
              <a:defRPr sz="1100">
                <a:latin typeface="Calibri"/>
                <a:ea typeface="Calibri"/>
                <a:cs typeface="Calibri"/>
                <a:sym typeface="Calibri"/>
              </a:defRPr>
            </a:pPr>
            <a:r>
              <a:t>Η αποτελεσματική συνεργασία ξεκινά νωρίς — στο στάδιο της σύλληψης και του σχεδιασμού — όταν είναι απαραίτητο να δημιουργηθεί αμοιβαία κατανόηση και να ανοίξουν κανάλια για σαφή επικοινωνία. Σε αυτό το στάδιο</a:t>
            </a:r>
            <a:r>
              <a:rPr b="1"/>
              <a:t>, οι δεξιότητες επικοινωνίας και συνεργασίας διαδραματίζουν κρίσιμο ρόλο.</a:t>
            </a:r>
          </a:p>
          <a:p>
            <a:pPr>
              <a:spcBef>
                <a:spcPts val="1200"/>
              </a:spcBef>
              <a:defRPr sz="1100">
                <a:latin typeface="Calibri"/>
                <a:ea typeface="Calibri"/>
                <a:cs typeface="Calibri"/>
                <a:sym typeface="Calibri"/>
              </a:defRPr>
            </a:pPr>
            <a:r>
              <a:t>Δεξιότητες όπως η περιέργεια, η ενσυναίσθηση, η ευελιξία, η παρατηρητικότητα και η ενεργητική ακρόαση συμβάλλουν στη δημιουργία της εμπιστοσύνης και της ανοιχτότητας που απαιτούνται για την ανάπτυξη ενός κοινού λεξιλογίου μεταξύ διαφορετικών ρόλων. Αντί να εστιάζουμε στην κατάκτηση όλων των τεχνικών ή καλλιτεχνικών όρων, πρέπει να δίνουμε έμφαση στην προθυμία να κάνουμε ερωτήσεις, να παρέχουμε εξηγήσεις και να δημιουργούμε κοινή κατανόηση.</a:t>
            </a:r>
          </a:p>
          <a:p>
            <a:pPr>
              <a:spcBef>
                <a:spcPts val="1200"/>
              </a:spcBef>
              <a:defRPr sz="1100">
                <a:latin typeface="Calibri"/>
                <a:ea typeface="Calibri"/>
                <a:cs typeface="Calibri"/>
                <a:sym typeface="Calibri"/>
              </a:defRPr>
            </a:pPr>
            <a:r>
              <a:t>Παραδείγματα:</a:t>
            </a:r>
          </a:p>
          <a:p>
            <a:pPr marL="457200" indent="-298450">
              <a:spcBef>
                <a:spcPts val="1200"/>
              </a:spcBef>
              <a:buClr>
                <a:srgbClr val="000000"/>
              </a:buClr>
              <a:buSzPts val="1100"/>
              <a:buFont typeface="Calibri"/>
              <a:buChar char="●"/>
              <a:defRPr sz="1100">
                <a:latin typeface="Calibri"/>
                <a:ea typeface="Calibri"/>
                <a:cs typeface="Calibri"/>
                <a:sym typeface="Calibri"/>
              </a:defRPr>
            </a:pPr>
            <a:r>
              <a:t>Μια </a:t>
            </a:r>
            <a:r>
              <a:rPr b="1"/>
              <a:t>καλλιτεχνική ομάδα </a:t>
            </a:r>
            <a:r>
              <a:t>μπορεί να ωφεληθεί από την εκμάθηση όρων όπως </a:t>
            </a:r>
            <a:r>
              <a:rPr i="1"/>
              <a:t>Cue Sheet</a:t>
            </a:r>
            <a:r>
              <a:t>, </a:t>
            </a:r>
            <a:r>
              <a:rPr i="1"/>
              <a:t>Rigging </a:t>
            </a:r>
            <a:r>
              <a:t>ή </a:t>
            </a:r>
            <a:r>
              <a:rPr i="1"/>
              <a:t>DMX</a:t>
            </a:r>
            <a:r>
              <a:t>.</a:t>
            </a:r>
          </a:p>
          <a:p>
            <a:pPr marL="457200" indent="-298450">
              <a:buClr>
                <a:srgbClr val="000000"/>
              </a:buClr>
              <a:buSzPts val="1100"/>
              <a:buFont typeface="Calibri"/>
              <a:buChar char="●"/>
              <a:defRPr sz="1100">
                <a:latin typeface="Calibri"/>
                <a:ea typeface="Calibri"/>
                <a:cs typeface="Calibri"/>
                <a:sym typeface="Calibri"/>
              </a:defRPr>
            </a:pPr>
            <a:r>
              <a:t>Μια </a:t>
            </a:r>
            <a:r>
              <a:rPr b="1"/>
              <a:t>τεχνική ομάδα </a:t>
            </a:r>
            <a:r>
              <a:t>μπορεί να εξοικειωθεί περισσότερο με έννοιες όπως </a:t>
            </a:r>
            <a:r>
              <a:rPr i="1"/>
              <a:t>Blocking</a:t>
            </a:r>
            <a:r>
              <a:t>, </a:t>
            </a:r>
            <a:r>
              <a:rPr i="1"/>
              <a:t>Mood and Tone </a:t>
            </a:r>
            <a:r>
              <a:t>ή </a:t>
            </a:r>
            <a:r>
              <a:rPr i="1"/>
              <a:t>Stage Picture</a:t>
            </a:r>
            <a:r>
              <a:t>.</a:t>
            </a:r>
          </a:p>
          <a:p>
            <a:pPr>
              <a:spcBef>
                <a:spcPts val="1200"/>
              </a:spcBef>
              <a:defRPr sz="1100">
                <a:latin typeface="Calibri"/>
                <a:ea typeface="Calibri"/>
                <a:cs typeface="Calibri"/>
                <a:sym typeface="Calibri"/>
              </a:defRPr>
            </a:pPr>
            <a:r>
              <a:t>Πέρα από το λεξιλόγιο, η στάση σεβασμού, υπομονής και περιέργειας είναι καθοριστική για την επιτυχή συνεργασία.</a:t>
            </a:r>
            <a:endParaRPr sz="1300">
              <a:solidFill>
                <a:srgbClr val="569838"/>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Shape 256"/>
          <p:cNvSpPr>
            <a:spLocks noGrp="1" noRot="1" noChangeAspect="1"/>
          </p:cNvSpPr>
          <p:nvPr>
            <p:ph type="sldImg"/>
          </p:nvPr>
        </p:nvSpPr>
        <p:spPr>
          <a:prstGeom prst="rect">
            <a:avLst/>
          </a:prstGeom>
        </p:spPr>
        <p:txBody>
          <a:bodyPr/>
          <a:lstStyle/>
          <a:p>
            <a:endParaRPr/>
          </a:p>
        </p:txBody>
      </p:sp>
      <p:sp>
        <p:nvSpPr>
          <p:cNvPr id="257" name="Shape 257"/>
          <p:cNvSpPr>
            <a:spLocks noGrp="1"/>
          </p:cNvSpPr>
          <p:nvPr>
            <p:ph type="body" sz="quarter" idx="1"/>
          </p:nvPr>
        </p:nvSpPr>
        <p:spPr>
          <a:prstGeom prst="rect">
            <a:avLst/>
          </a:prstGeom>
        </p:spPr>
        <p:txBody>
          <a:bodyPr/>
          <a:lstStyle/>
          <a:p>
            <a:pPr marL="457200" indent="-304800">
              <a:buClr>
                <a:srgbClr val="000000"/>
              </a:buClr>
              <a:buSzPts val="1200"/>
              <a:buFont typeface="Calibri"/>
              <a:buChar char="➔"/>
              <a:defRPr sz="1200">
                <a:latin typeface="Calibri"/>
                <a:ea typeface="Calibri"/>
                <a:cs typeface="Calibri"/>
                <a:sym typeface="Calibri"/>
              </a:defRPr>
            </a:pPr>
            <a:r>
              <a:t>Ανάπτυξη επικοινωνιακών δεξιοτήτων: Αρχές, τεχνικές ενεργητικής ακρόασης και μηχανισμοί ανατροφοδότησης</a:t>
            </a:r>
          </a:p>
          <a:p>
            <a:pPr indent="457200">
              <a:defRPr sz="1200" u="sng">
                <a:latin typeface="Calibri"/>
                <a:ea typeface="Calibri"/>
                <a:cs typeface="Calibri"/>
                <a:sym typeface="Calibri"/>
              </a:defRPr>
            </a:pPr>
            <a:endParaRPr/>
          </a:p>
          <a:p>
            <a:pPr>
              <a:defRPr sz="1200" u="sng">
                <a:latin typeface="Calibri"/>
                <a:ea typeface="Calibri"/>
                <a:cs typeface="Calibri"/>
                <a:sym typeface="Calibri"/>
              </a:defRPr>
            </a:pPr>
            <a:r>
              <a:t>Βασικές αρχές επικοινωνίας:</a:t>
            </a:r>
          </a:p>
          <a:p>
            <a:pPr>
              <a:defRPr sz="1200">
                <a:latin typeface="Calibri"/>
                <a:ea typeface="Calibri"/>
                <a:cs typeface="Calibri"/>
                <a:sym typeface="Calibri"/>
              </a:defRPr>
            </a:pPr>
            <a:endParaRPr/>
          </a:p>
          <a:p>
            <a:pPr marL="457200" indent="-304800">
              <a:buClr>
                <a:srgbClr val="000000"/>
              </a:buClr>
              <a:buSzPts val="1200"/>
              <a:buFont typeface="Calibri"/>
              <a:buChar char="●"/>
              <a:defRPr sz="1200" b="1">
                <a:latin typeface="Calibri"/>
                <a:ea typeface="Calibri"/>
                <a:cs typeface="Calibri"/>
                <a:sym typeface="Calibri"/>
              </a:defRPr>
            </a:pPr>
            <a:r>
              <a:t>Κοινή κατανόηση</a:t>
            </a:r>
            <a:r>
              <a:rPr b="0"/>
              <a:t>: Δημιουργήστε ένα κοινό έδαφος για όλα τα μέλη της ομάδας, ώστε να κατανοούν το συνολικό όραμα και να μπορούν να προβλέπουν τις ενέργειες των άλλων. </a:t>
            </a:r>
          </a:p>
          <a:p>
            <a:pPr marL="457200" indent="-304800">
              <a:buClr>
                <a:srgbClr val="000000"/>
              </a:buClr>
              <a:buSzPts val="1200"/>
              <a:buFont typeface="Calibri"/>
              <a:buChar char="●"/>
              <a:defRPr sz="1200" b="1">
                <a:latin typeface="Calibri"/>
                <a:ea typeface="Calibri"/>
                <a:cs typeface="Calibri"/>
                <a:sym typeface="Calibri"/>
              </a:defRPr>
            </a:pPr>
            <a:r>
              <a:t>Σαφής καθορισμός ρόλων</a:t>
            </a:r>
            <a:r>
              <a:rPr b="0"/>
              <a:t>: Βεβαιωθείτε ότι όλοι, από τους καλλιτεχνικούς διευθυντές έως τους τεχνικούς, κατανοούν τις συγκεκριμένες ευθύνες τους. </a:t>
            </a:r>
          </a:p>
          <a:p>
            <a:pPr marL="457200" indent="-304800">
              <a:buClr>
                <a:srgbClr val="000000"/>
              </a:buClr>
              <a:buSzPts val="1200"/>
              <a:buFont typeface="Calibri"/>
              <a:buChar char="●"/>
              <a:defRPr sz="1200" b="1">
                <a:latin typeface="Calibri"/>
                <a:ea typeface="Calibri"/>
                <a:cs typeface="Calibri"/>
                <a:sym typeface="Calibri"/>
              </a:defRPr>
            </a:pPr>
            <a:r>
              <a:t>Τακτική ανατροφοδότηση</a:t>
            </a:r>
            <a:r>
              <a:rPr b="0"/>
              <a:t>: Εφαρμόστε δομημένους κύκλους ανατροφοδότησης για την άμεση αντιμετώπιση προβλημάτων και την προσαρμογή των σχεδίων.</a:t>
            </a:r>
          </a:p>
          <a:p>
            <a:pPr marL="457200" indent="-304800">
              <a:buClr>
                <a:srgbClr val="000000"/>
              </a:buClr>
              <a:buSzPts val="1200"/>
              <a:buFont typeface="Calibri"/>
              <a:buChar char="●"/>
              <a:defRPr sz="1200" b="1">
                <a:latin typeface="Calibri"/>
                <a:ea typeface="Calibri"/>
                <a:cs typeface="Calibri"/>
                <a:sym typeface="Calibri"/>
              </a:defRPr>
            </a:pPr>
            <a:r>
              <a:t>Εκπαίδευση της ομάδας</a:t>
            </a:r>
            <a:r>
              <a:rPr b="0"/>
              <a:t>:  Χρησιμοποιήστε πρόβες και εργαστήρια για να ενισχύσετε τόσο τις τεχνικές δεξιότητες όσο και τις διαπροσωπικές δυναμικές και τον αμοιβαίο σεβασμό.</a:t>
            </a:r>
            <a:br>
              <a:rPr b="0"/>
            </a:br>
            <a:endParaRPr b="0"/>
          </a:p>
          <a:p>
            <a:pPr>
              <a:defRPr sz="1200" b="1">
                <a:latin typeface="Calibri"/>
                <a:ea typeface="Calibri"/>
                <a:cs typeface="Calibri"/>
                <a:sym typeface="Calibri"/>
              </a:defRPr>
            </a:pPr>
            <a:r>
              <a:t>Οι κοινωνικές δεξιότητες έχουν σημασία!</a:t>
            </a:r>
            <a:br/>
            <a:r>
              <a:rPr b="0"/>
              <a:t>Οι αρχές λειτουργούν μόνο όταν βασίζονται στην </a:t>
            </a:r>
            <a:r>
              <a:t>ενσυναίσθηση, την προσαρμοστικότητα, την ευαισθησία </a:t>
            </a:r>
            <a:r>
              <a:rPr b="0"/>
              <a:t>και την</a:t>
            </a:r>
            <a:r>
              <a:t> ικανότητα να χειρίζεστε τις συγκρούσεις με ηρεμία</a:t>
            </a:r>
            <a:r>
              <a:rPr b="0"/>
              <a:t>. Αυτές οι δεξιότητες είναι απαραίτητες για:</a:t>
            </a:r>
          </a:p>
          <a:p>
            <a:pPr marL="457200" indent="-304800">
              <a:spcBef>
                <a:spcPts val="1200"/>
              </a:spcBef>
              <a:buClr>
                <a:srgbClr val="000000"/>
              </a:buClr>
              <a:buSzPts val="1200"/>
              <a:buFont typeface="Calibri"/>
              <a:buChar char="●"/>
              <a:defRPr sz="1200">
                <a:latin typeface="Calibri"/>
                <a:ea typeface="Calibri"/>
                <a:cs typeface="Calibri"/>
                <a:sym typeface="Calibri"/>
              </a:defRPr>
            </a:pPr>
            <a:r>
              <a:t>Την οικοδόμηση εμπιστοσύνης</a:t>
            </a:r>
          </a:p>
          <a:p>
            <a:pPr marL="457200" indent="-304800">
              <a:buClr>
                <a:srgbClr val="000000"/>
              </a:buClr>
              <a:buSzPts val="1200"/>
              <a:buFont typeface="Calibri"/>
              <a:buChar char="●"/>
              <a:defRPr sz="1200">
                <a:latin typeface="Calibri"/>
                <a:ea typeface="Calibri"/>
                <a:cs typeface="Calibri"/>
                <a:sym typeface="Calibri"/>
              </a:defRPr>
            </a:pPr>
            <a:r>
              <a:t>Την διατήρηση της ανοιχτής επικοινωνίας</a:t>
            </a:r>
          </a:p>
          <a:p>
            <a:pPr marL="457200" indent="-304800">
              <a:buClr>
                <a:srgbClr val="000000"/>
              </a:buClr>
              <a:buSzPts val="1200"/>
              <a:buFont typeface="Calibri"/>
              <a:buChar char="●"/>
              <a:defRPr sz="1200">
                <a:latin typeface="Calibri"/>
                <a:ea typeface="Calibri"/>
                <a:cs typeface="Calibri"/>
                <a:sym typeface="Calibri"/>
              </a:defRPr>
            </a:pPr>
            <a:r>
              <a:t>Την ομαλή λειτουργία</a:t>
            </a:r>
          </a:p>
          <a:p>
            <a:pPr marL="457200" indent="-304800">
              <a:buClr>
                <a:srgbClr val="000000"/>
              </a:buClr>
              <a:buSzPts val="1200"/>
              <a:buFont typeface="Calibri"/>
              <a:buChar char="●"/>
              <a:defRPr sz="1200">
                <a:latin typeface="Calibri"/>
                <a:ea typeface="Calibri"/>
                <a:cs typeface="Calibri"/>
                <a:sym typeface="Calibri"/>
              </a:defRPr>
            </a:pPr>
            <a:r>
              <a:t>Την επίλυση των εντάσεων καθώς προκύπτουν.</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Shape 266"/>
          <p:cNvSpPr>
            <a:spLocks noGrp="1" noRot="1" noChangeAspect="1"/>
          </p:cNvSpPr>
          <p:nvPr>
            <p:ph type="sldImg"/>
          </p:nvPr>
        </p:nvSpPr>
        <p:spPr>
          <a:prstGeom prst="rect">
            <a:avLst/>
          </a:prstGeom>
        </p:spPr>
        <p:txBody>
          <a:bodyPr/>
          <a:lstStyle/>
          <a:p>
            <a:endParaRPr/>
          </a:p>
        </p:txBody>
      </p:sp>
      <p:sp>
        <p:nvSpPr>
          <p:cNvPr id="267" name="Shape 267"/>
          <p:cNvSpPr>
            <a:spLocks noGrp="1"/>
          </p:cNvSpPr>
          <p:nvPr>
            <p:ph type="body" sz="quarter" idx="1"/>
          </p:nvPr>
        </p:nvSpPr>
        <p:spPr>
          <a:prstGeom prst="rect">
            <a:avLst/>
          </a:prstGeom>
        </p:spPr>
        <p:txBody>
          <a:bodyPr/>
          <a:lstStyle/>
          <a:p>
            <a:pPr>
              <a:defRPr sz="1200">
                <a:latin typeface="Calibri"/>
                <a:ea typeface="Calibri"/>
                <a:cs typeface="Calibri"/>
                <a:sym typeface="Calibri"/>
              </a:defRPr>
            </a:pPr>
            <a:r>
              <a:t>Πολύπλευρες στρατηγικές επικοινωνίας: </a:t>
            </a:r>
          </a:p>
          <a:p>
            <a:pPr>
              <a:defRPr sz="1200">
                <a:latin typeface="Calibri"/>
                <a:ea typeface="Calibri"/>
                <a:cs typeface="Calibri"/>
                <a:sym typeface="Calibri"/>
              </a:defRPr>
            </a:pPr>
            <a:endParaRPr/>
          </a:p>
          <a:p>
            <a:pPr>
              <a:defRPr sz="1200">
                <a:latin typeface="Calibri"/>
                <a:ea typeface="Calibri"/>
                <a:cs typeface="Calibri"/>
                <a:sym typeface="Calibri"/>
              </a:defRPr>
            </a:pPr>
            <a:r>
              <a:t>Για την κατηγορία επικοινωνίας </a:t>
            </a:r>
            <a:r>
              <a:rPr b="1"/>
              <a:t>Στρατηγικές αλληλεπιδράσεις και ανατροφοδότηση </a:t>
            </a:r>
          </a:p>
          <a:p>
            <a:pPr>
              <a:defRPr sz="1200">
                <a:latin typeface="Calibri"/>
                <a:ea typeface="Calibri"/>
                <a:cs typeface="Calibri"/>
                <a:sym typeface="Calibri"/>
              </a:defRPr>
            </a:pPr>
            <a:r>
              <a:t>Προτείνονται οι ακόλουθες στρατηγικές: </a:t>
            </a:r>
          </a:p>
          <a:p>
            <a:pPr>
              <a:defRPr sz="1200" b="1">
                <a:latin typeface="Calibri"/>
                <a:ea typeface="Calibri"/>
                <a:cs typeface="Calibri"/>
                <a:sym typeface="Calibri"/>
              </a:defRPr>
            </a:pPr>
            <a:r>
              <a:t>1. Τακτικές ενημερώσεις και συναντήσεις: </a:t>
            </a:r>
            <a:r>
              <a:rPr b="0"/>
              <a:t>Κρατήστε όλους ενήμερους.</a:t>
            </a:r>
          </a:p>
          <a:p>
            <a:pPr>
              <a:defRPr sz="1200" b="1">
                <a:latin typeface="Calibri"/>
                <a:ea typeface="Calibri"/>
                <a:cs typeface="Calibri"/>
                <a:sym typeface="Calibri"/>
              </a:defRPr>
            </a:pPr>
            <a:r>
              <a:t>2. Διαμεσολαβητές: </a:t>
            </a:r>
            <a:r>
              <a:rPr b="0"/>
              <a:t>Μεσολαβήστε σε περίπτωση παρεξηγήσεων.</a:t>
            </a:r>
          </a:p>
          <a:p>
            <a:pPr>
              <a:defRPr sz="1200" b="1">
                <a:latin typeface="Calibri"/>
                <a:ea typeface="Calibri"/>
                <a:cs typeface="Calibri"/>
                <a:sym typeface="Calibri"/>
              </a:defRPr>
            </a:pPr>
            <a:r>
              <a:t>3. Κύκλοι ανατροφοδότησης: </a:t>
            </a:r>
            <a:r>
              <a:rPr b="0"/>
              <a:t>Δομημένοι χώροι (π.χ. αξιολογήσεις μετά τις πρόβες) για διαφανή ανατροφοδότηση, που προάγουν την υπευθυνότητα.</a:t>
            </a:r>
          </a:p>
          <a:p>
            <a:pPr>
              <a:defRPr sz="1200" b="1">
                <a:latin typeface="Calibri"/>
                <a:ea typeface="Calibri"/>
                <a:cs typeface="Calibri"/>
                <a:sym typeface="Calibri"/>
              </a:defRPr>
            </a:pPr>
            <a:r>
              <a:t>Γιατί είναι σημαντικό; </a:t>
            </a:r>
            <a:r>
              <a:rPr b="0"/>
              <a:t> Εξασφαλίζει συνεχή ευθυγράμμιση, αντιμετωπίζει τα ζητήματα προληπτικά, προωθεί σαφή κανάλια επικοινωνίας και δημιουργεί μια κουλτούρα διαφάνειας.</a:t>
            </a:r>
          </a:p>
          <a:p>
            <a:pPr>
              <a:defRPr sz="1200">
                <a:latin typeface="Calibri"/>
                <a:ea typeface="Calibri"/>
                <a:cs typeface="Calibri"/>
                <a:sym typeface="Calibri"/>
              </a:defRPr>
            </a:pPr>
            <a:endParaRPr b="0"/>
          </a:p>
          <a:p>
            <a:pPr>
              <a:defRPr sz="1200">
                <a:latin typeface="Calibri"/>
                <a:ea typeface="Calibri"/>
                <a:cs typeface="Calibri"/>
                <a:sym typeface="Calibri"/>
              </a:defRPr>
            </a:pPr>
            <a:r>
              <a:t>Όσον αφορά τις </a:t>
            </a:r>
            <a:r>
              <a:rPr b="1"/>
              <a:t>μεθόδους και τα κανάλια επικοινωνίας, </a:t>
            </a:r>
            <a:r>
              <a:t>οι ακόλουθες τέσσερις στρατηγικές είναι σημαντικές για την πρακτική εφαρμογή: </a:t>
            </a:r>
          </a:p>
          <a:p>
            <a:pPr>
              <a:defRPr sz="1200" b="1">
                <a:latin typeface="Calibri"/>
                <a:ea typeface="Calibri"/>
                <a:cs typeface="Calibri"/>
                <a:sym typeface="Calibri"/>
              </a:defRPr>
            </a:pPr>
            <a:r>
              <a:t>1. Λεκτική: </a:t>
            </a:r>
            <a:r>
              <a:rPr b="0"/>
              <a:t>Προκαταρκτικές ενημερώσεις, τυποποιημένοι όροι, δομημένη ανατροφοδότηση, συντονισμός εν κινήσει, διευκολυνόμενες συναντήσεις.</a:t>
            </a:r>
          </a:p>
          <a:p>
            <a:pPr>
              <a:defRPr sz="1200" b="1">
                <a:latin typeface="Calibri"/>
                <a:ea typeface="Calibri"/>
                <a:cs typeface="Calibri"/>
                <a:sym typeface="Calibri"/>
              </a:defRPr>
            </a:pPr>
            <a:r>
              <a:t>2. Μη λεκτική: </a:t>
            </a:r>
            <a:r>
              <a:rPr b="0"/>
              <a:t>Γλώσσα του σώματος, οπτικά σήματα, χειρονομίες.</a:t>
            </a:r>
          </a:p>
          <a:p>
            <a:pPr>
              <a:defRPr sz="1200" b="1">
                <a:latin typeface="Calibri"/>
                <a:ea typeface="Calibri"/>
                <a:cs typeface="Calibri"/>
                <a:sym typeface="Calibri"/>
              </a:defRPr>
            </a:pPr>
            <a:r>
              <a:t>3. Γραπτή: </a:t>
            </a:r>
            <a:r>
              <a:rPr b="0"/>
              <a:t>Ενημερωτικά δελτία παραγωγής, τεχνικές προδιαγραφές, πρακτικά συνεδριάσεων, ψηφιακές πλατφόρμες για τεκμηρίωση και αρχειοθέτηση.</a:t>
            </a:r>
          </a:p>
          <a:p>
            <a:pPr>
              <a:defRPr sz="1200" b="1">
                <a:latin typeface="Calibri"/>
                <a:ea typeface="Calibri"/>
                <a:cs typeface="Calibri"/>
                <a:sym typeface="Calibri"/>
              </a:defRPr>
            </a:pPr>
            <a:r>
              <a:t>4. Ψηφιακά εργαλεία: </a:t>
            </a:r>
            <a:r>
              <a:rPr b="0"/>
              <a:t> Κοινόχρηστα ημερολόγια, chat, πλατφόρμες κοινής χρήσης αρχείων για διαφάνεια.</a:t>
            </a:r>
          </a:p>
          <a:p>
            <a:pPr>
              <a:defRPr sz="1200">
                <a:latin typeface="Calibri"/>
                <a:ea typeface="Calibri"/>
                <a:cs typeface="Calibri"/>
                <a:sym typeface="Calibri"/>
              </a:defRPr>
            </a:pPr>
            <a:endParaRPr b="0"/>
          </a:p>
          <a:p>
            <a:pPr>
              <a:defRPr sz="1200">
                <a:latin typeface="Calibri"/>
                <a:ea typeface="Calibri"/>
                <a:cs typeface="Calibri"/>
                <a:sym typeface="Calibri"/>
              </a:defRPr>
            </a:pPr>
            <a:r>
              <a:t>Γιατί είναι σημαντικό; Αυτές οι στρατηγικές παρέχουν ποικίλα κανάλια για τη ροή πληροφοριών, εξασφαλίζουν σαφήνεια και μειώνουν την αμφισημία, ενισχύουν την κατανόηση μέσω πολλαπλών αισθήσεων και δημιουργούν ένα αξιόπιστο αρχείο αποφάσεων και σχεδίων. Οι εκπαιδευτές μπορούν να τονίσουν τη σημασία κάθε τύπου σε συγκεκριμένα σενάρια.</a:t>
            </a:r>
          </a:p>
          <a:p>
            <a:pPr>
              <a:defRPr sz="1200">
                <a:latin typeface="Calibri"/>
                <a:ea typeface="Calibri"/>
                <a:cs typeface="Calibri"/>
                <a:sym typeface="Calibri"/>
              </a:defRPr>
            </a:pPr>
            <a:endParaRPr/>
          </a:p>
          <a:p>
            <a:pPr>
              <a:defRPr sz="1200">
                <a:latin typeface="Calibri"/>
                <a:ea typeface="Calibri"/>
                <a:cs typeface="Calibri"/>
                <a:sym typeface="Calibri"/>
              </a:defRPr>
            </a:pPr>
            <a:r>
              <a:t>Και για την τρίτη κατηγορία </a:t>
            </a:r>
            <a:r>
              <a:rPr b="1"/>
              <a:t>- Συνεργατική επίλυση προβλημάτων </a:t>
            </a:r>
            <a:r>
              <a:t>- εφαρμόστε: </a:t>
            </a:r>
          </a:p>
          <a:p>
            <a:pPr>
              <a:defRPr sz="1200" b="1">
                <a:latin typeface="Calibri"/>
                <a:ea typeface="Calibri"/>
                <a:cs typeface="Calibri"/>
                <a:sym typeface="Calibri"/>
              </a:defRPr>
            </a:pPr>
            <a:r>
              <a:t>1. Ασκήσεις προσομοίωσης: </a:t>
            </a:r>
            <a:r>
              <a:rPr b="0"/>
              <a:t>Φανταστείτε σενάρια και αντιμετωπίστε  πραγματικές καταστάσεις</a:t>
            </a:r>
          </a:p>
          <a:p>
            <a:pPr>
              <a:defRPr sz="1200" b="1">
                <a:latin typeface="Calibri"/>
                <a:ea typeface="Calibri"/>
                <a:cs typeface="Calibri"/>
                <a:sym typeface="Calibri"/>
              </a:defRPr>
            </a:pPr>
            <a:r>
              <a:t>2. Συνεδρίες συν-σχεδιασμού: </a:t>
            </a:r>
            <a:r>
              <a:rPr b="0"/>
              <a:t>Συνεργατική παρουσίαση διαφορετικών προοπτικών. </a:t>
            </a:r>
          </a:p>
          <a:p>
            <a:pPr>
              <a:defRPr sz="1200" b="1">
                <a:latin typeface="Calibri"/>
                <a:ea typeface="Calibri"/>
                <a:cs typeface="Calibri"/>
                <a:sym typeface="Calibri"/>
              </a:defRPr>
            </a:pPr>
            <a:r>
              <a:t>3. Δομημένα εργαστήρια και κοινές συναντήσεις: </a:t>
            </a:r>
            <a:r>
              <a:rPr b="0"/>
              <a:t>Διασφάλιση της συμμετοχής όλων. </a:t>
            </a:r>
          </a:p>
          <a:p>
            <a:pPr>
              <a:defRPr sz="1200">
                <a:latin typeface="Calibri"/>
                <a:ea typeface="Calibri"/>
                <a:cs typeface="Calibri"/>
                <a:sym typeface="Calibri"/>
              </a:defRPr>
            </a:pPr>
            <a:endParaRPr b="0"/>
          </a:p>
          <a:p>
            <a:pPr>
              <a:defRPr sz="1200">
                <a:latin typeface="Calibri"/>
                <a:ea typeface="Calibri"/>
                <a:cs typeface="Calibri"/>
                <a:sym typeface="Calibri"/>
              </a:defRPr>
            </a:pPr>
            <a:r>
              <a:t>Γιατί είναι σημαντικό; Επειδή ενθαρρύνει την έγκαιρη επίλυση προβλημάτων, γεφυρώνει δημιουργικές και τεχνικές προοπτικές και δημιουργεί συντονισμό μέσω της κοινής μάθησης και λήψης αποφάσεων.</a:t>
            </a:r>
          </a:p>
          <a:p>
            <a:pPr>
              <a:defRPr sz="1200">
                <a:latin typeface="Calibri"/>
                <a:ea typeface="Calibri"/>
                <a:cs typeface="Calibri"/>
                <a:sym typeface="Calibri"/>
              </a:defRPr>
            </a:pPr>
            <a:endParaRPr/>
          </a:p>
          <a:p>
            <a:pPr>
              <a:defRPr sz="1200">
                <a:latin typeface="Calibri"/>
                <a:ea typeface="Calibri"/>
                <a:cs typeface="Calibri"/>
                <a:sym typeface="Calibri"/>
              </a:defRPr>
            </a:pPr>
            <a:r>
              <a:t>— </a:t>
            </a:r>
          </a:p>
          <a:p>
            <a:pPr>
              <a:defRPr sz="1200">
                <a:latin typeface="Calibri"/>
                <a:ea typeface="Calibri"/>
                <a:cs typeface="Calibri"/>
                <a:sym typeface="Calibri"/>
              </a:defRPr>
            </a:pPr>
            <a:endParaRPr/>
          </a:p>
          <a:p>
            <a:pPr>
              <a:defRPr sz="1200" b="1">
                <a:latin typeface="Calibri"/>
                <a:ea typeface="Calibri"/>
                <a:cs typeface="Calibri"/>
                <a:sym typeface="Calibri"/>
              </a:defRPr>
            </a:pPr>
            <a:r>
              <a:t>Ενεργητική ακρόαση Βασικές τεχνικές</a:t>
            </a:r>
          </a:p>
          <a:p>
            <a:pPr>
              <a:spcBef>
                <a:spcPts val="1200"/>
              </a:spcBef>
              <a:defRPr sz="1200" b="1">
                <a:latin typeface="Calibri"/>
                <a:ea typeface="Calibri"/>
                <a:cs typeface="Calibri"/>
                <a:sym typeface="Calibri"/>
              </a:defRPr>
            </a:pPr>
            <a:r>
              <a:t>Η ενεργητική ακρόαση </a:t>
            </a:r>
            <a:r>
              <a:rPr b="0"/>
              <a:t>σημαίνει να δίνεις ιδιαίτερη προσοχή τόσο στις λέξεις όσο και στα μη λεκτικά μηνύματα (τόνος, εκφράσεις του προσώπου, γλώσσα του σώματος). Πρόκειται για την κατανόηση της </a:t>
            </a:r>
            <a:r>
              <a:rPr b="0" i="1"/>
              <a:t>πρόθεσης </a:t>
            </a:r>
            <a:r>
              <a:rPr b="0"/>
              <a:t>πίσω από ένα μήνυμα, με σκοπό την οικοδόμηση εμπιστοσύνης, την ενίσχυση της ομαδικής εργασίας και τη βελτίωση της επικοινωνίας, δημιουργώντας ένα ασφαλές περιβάλλον για συνεργασία, ενθαρρύνοντας τον ανοιχτό διάλογο και εμβαθύνοντας την κατανόηση μεταξύ διαφορετικών ρόλων.</a:t>
            </a:r>
          </a:p>
          <a:p>
            <a:pPr>
              <a:spcBef>
                <a:spcPts val="1200"/>
              </a:spcBef>
              <a:defRPr sz="1200" b="1">
                <a:latin typeface="Calibri"/>
                <a:ea typeface="Calibri"/>
                <a:cs typeface="Calibri"/>
                <a:sym typeface="Calibri"/>
              </a:defRPr>
            </a:pPr>
            <a:r>
              <a:t>7 βασικοί μηχανισμοί ανατροφοδότησης: </a:t>
            </a:r>
            <a:br/>
            <a:br/>
            <a:r>
              <a:rPr b="0"/>
              <a:t>Η ανατροφοδότηση βοηθά στη διαμόρφωση ιδεών, διατηρεί την επικοινωνία σαφή, ενθαρρύνει τη δημιουργική σκέψη και χτίζει εμπιστοσύνη μεταξύ των καλλιτεχνικών και τεχνικών ομάδων. Είναι σημαντική επειδή:</a:t>
            </a:r>
          </a:p>
          <a:p>
            <a:pPr marL="457200" indent="-304800">
              <a:spcBef>
                <a:spcPts val="1200"/>
              </a:spcBef>
              <a:buClr>
                <a:srgbClr val="000000"/>
              </a:buClr>
              <a:buSzPts val="1200"/>
              <a:buFont typeface="Calibri"/>
              <a:buChar char="●"/>
              <a:defRPr sz="1200">
                <a:latin typeface="Calibri"/>
                <a:ea typeface="Calibri"/>
                <a:cs typeface="Calibri"/>
                <a:sym typeface="Calibri"/>
              </a:defRPr>
            </a:pPr>
            <a:r>
              <a:t>Η ανατροφοδότηση είναι </a:t>
            </a:r>
            <a:r>
              <a:rPr u="sng"/>
              <a:t>μέρος της συνεργατικής φύσης </a:t>
            </a:r>
            <a:r>
              <a:t>των παραστατικών τεχνών. Αμφισβητεί τις παραδοχές και εμπνέει λύσεις γεμάτες </a:t>
            </a:r>
            <a:r>
              <a:rPr b="1"/>
              <a:t>δημιουργικότητα </a:t>
            </a:r>
            <a:r>
              <a:t>και </a:t>
            </a:r>
            <a:r>
              <a:rPr b="1"/>
              <a:t>εμπιστοσύνη</a:t>
            </a:r>
            <a:r>
              <a:t>. </a:t>
            </a:r>
          </a:p>
          <a:p>
            <a:pPr marL="457200" indent="-304800">
              <a:buClr>
                <a:srgbClr val="000000"/>
              </a:buClr>
              <a:buSzPts val="1200"/>
              <a:buFont typeface="Calibri"/>
              <a:buChar char="●"/>
              <a:defRPr sz="1200">
                <a:latin typeface="Calibri"/>
                <a:ea typeface="Calibri"/>
                <a:cs typeface="Calibri"/>
                <a:sym typeface="Calibri"/>
              </a:defRPr>
            </a:pPr>
            <a:r>
              <a:t>Είναι </a:t>
            </a:r>
            <a:r>
              <a:rPr u="sng"/>
              <a:t>μια ενεργή διαδικασία </a:t>
            </a:r>
            <a:r>
              <a:t>που οξύνει την έκφραση και προσκαλεί εισροές για </a:t>
            </a:r>
            <a:r>
              <a:rPr b="1"/>
              <a:t>τη βελτίωση των ιδεών. </a:t>
            </a:r>
          </a:p>
          <a:p>
            <a:pPr marL="457200" indent="-304800">
              <a:buClr>
                <a:srgbClr val="000000"/>
              </a:buClr>
              <a:buSzPts val="1200"/>
              <a:buFont typeface="Calibri"/>
              <a:buChar char="●"/>
              <a:defRPr sz="1200" u="sng">
                <a:latin typeface="Calibri"/>
                <a:ea typeface="Calibri"/>
                <a:cs typeface="Calibri"/>
                <a:sym typeface="Calibri"/>
              </a:defRPr>
            </a:pPr>
            <a:r>
              <a:t>Ενθαρρύνει την ανοιχτότητα και δημιουργεί ένα υποστηρικτικό περιβάλλον </a:t>
            </a:r>
            <a:r>
              <a:rPr u="none"/>
              <a:t>όπου οι άνθρωποι </a:t>
            </a:r>
            <a:r>
              <a:rPr b="1" u="none"/>
              <a:t>αισθάνονται ασφαλείς να μοιράζονται </a:t>
            </a:r>
            <a:r>
              <a:rPr u="none"/>
              <a:t>ιδέες, </a:t>
            </a:r>
            <a:r>
              <a:rPr b="1" u="none"/>
              <a:t>να δίνουν </a:t>
            </a:r>
            <a:r>
              <a:rPr u="none"/>
              <a:t>συμβουλές, </a:t>
            </a:r>
            <a:r>
              <a:rPr b="1" u="none"/>
              <a:t>να αναλαμβάνουν </a:t>
            </a:r>
            <a:r>
              <a:rPr u="none"/>
              <a:t>δημιουργικά</a:t>
            </a:r>
            <a:r>
              <a:rPr b="1" u="none"/>
              <a:t> ρίσκα </a:t>
            </a:r>
            <a:r>
              <a:rPr u="none"/>
              <a:t>και να ευθυγραμμίζουν την καλλιτεχνική τους όραση με την τεχνική εκτέλεση.</a:t>
            </a:r>
          </a:p>
          <a:p>
            <a:pPr>
              <a:defRPr sz="1200">
                <a:latin typeface="Calibri"/>
                <a:ea typeface="Calibri"/>
                <a:cs typeface="Calibri"/>
                <a:sym typeface="Calibri"/>
              </a:defRPr>
            </a:pPr>
            <a:endParaRPr u="none"/>
          </a:p>
          <a:p>
            <a:pPr>
              <a:defRPr sz="1200" b="1">
                <a:latin typeface="Calibri"/>
                <a:ea typeface="Calibri"/>
                <a:cs typeface="Calibri"/>
                <a:sym typeface="Calibri"/>
              </a:defRPr>
            </a:pPr>
            <a:r>
              <a:t>Παραδείγματα:</a:t>
            </a:r>
          </a:p>
          <a:p>
            <a:pPr marL="457200" indent="-304800">
              <a:buClr>
                <a:srgbClr val="000000"/>
              </a:buClr>
              <a:buSzPts val="1200"/>
              <a:buAutoNum type="arabicPeriod"/>
              <a:defRPr sz="1200" b="1">
                <a:latin typeface="Calibri"/>
                <a:ea typeface="Calibri"/>
                <a:cs typeface="Calibri"/>
                <a:sym typeface="Calibri"/>
              </a:defRPr>
            </a:pPr>
            <a:r>
              <a:t>(Εστιάστε σε σαφείς ενέργειες, όχι σε ασαφείς εντυπώσεις) </a:t>
            </a:r>
            <a:r>
              <a:rPr b="0"/>
              <a:t> π.χ., «Ο φωτισμός καθυστέρησε 10 λεπτά», όχι «Η σκηνή δεν ήταν σωστή».</a:t>
            </a:r>
          </a:p>
          <a:p>
            <a:pPr marL="457200" indent="-304800">
              <a:buClr>
                <a:srgbClr val="000000"/>
              </a:buClr>
              <a:buSzPts val="1200"/>
              <a:buAutoNum type="arabicPeriod"/>
              <a:defRPr sz="1200" b="1">
                <a:latin typeface="Calibri"/>
                <a:ea typeface="Calibri"/>
                <a:cs typeface="Calibri"/>
                <a:sym typeface="Calibri"/>
              </a:defRPr>
            </a:pPr>
            <a:r>
              <a:t>(Διατηρήστε τα σχόλια δίκαια και ουδέτερα) </a:t>
            </a:r>
            <a:r>
              <a:rPr b="0"/>
              <a:t> π.χ., αντί για «Είσαι ακατάστατος», πείτε «Το σκηνικό δεν ήταν στη θέση του για την τελευταία μετάβαση». </a:t>
            </a:r>
          </a:p>
          <a:p>
            <a:pPr marL="457200" indent="-304800">
              <a:buClr>
                <a:srgbClr val="000000"/>
              </a:buClr>
              <a:buSzPts val="1200"/>
              <a:buAutoNum type="arabicPeriod"/>
              <a:defRPr sz="1200" b="1">
                <a:latin typeface="Calibri"/>
                <a:ea typeface="Calibri"/>
                <a:cs typeface="Calibri"/>
                <a:sym typeface="Calibri"/>
              </a:defRPr>
            </a:pPr>
            <a:r>
              <a:t>(Να είστε σαφείς χωρίς να γλυκαίνετε τα πράγματα)  π.χ., </a:t>
            </a:r>
            <a:r>
              <a:rPr b="0"/>
              <a:t>«Η ενέργειά σας στην εναρκτήρια σκηνή ήταν φανταστική, αλλά η φωνητική σαφήνεια θα μπορούσε να είναι ισχυρότερη στον τελικό μονόλογο».</a:t>
            </a:r>
          </a:p>
          <a:p>
            <a:pPr marL="457200" indent="-304800">
              <a:buClr>
                <a:srgbClr val="000000"/>
              </a:buClr>
              <a:buSzPts val="1200"/>
              <a:buAutoNum type="arabicPeriod"/>
              <a:defRPr sz="1200" b="1">
                <a:latin typeface="Calibri"/>
                <a:ea typeface="Calibri"/>
                <a:cs typeface="Calibri"/>
                <a:sym typeface="Calibri"/>
              </a:defRPr>
            </a:pPr>
            <a:r>
              <a:t>(Επικαιρότητα και ιδιωτικότητα) π</a:t>
            </a:r>
            <a:r>
              <a:rPr b="0"/>
              <a:t>.χ. Συζητήστε ένα χαμένο σήμα φωτισμού με τον τεχνικό αμέσως μετά την πρόβα, σε μια ήσυχη γωνιά, όχι κατά τη διάρκεια μιας συνάντησης με όλο το καστ.</a:t>
            </a:r>
          </a:p>
          <a:p>
            <a:pPr marL="457200" indent="-304800">
              <a:buClr>
                <a:srgbClr val="000000"/>
              </a:buClr>
              <a:buSzPts val="1200"/>
              <a:buAutoNum type="arabicPeriod"/>
              <a:defRPr sz="1200" b="1">
                <a:latin typeface="Calibri"/>
                <a:ea typeface="Calibri"/>
                <a:cs typeface="Calibri"/>
                <a:sym typeface="Calibri"/>
              </a:defRPr>
            </a:pPr>
            <a:r>
              <a:t>(Κοινή ευθύνη και δράση με προσανατολισμό στο μέλλον</a:t>
            </a:r>
            <a:r>
              <a:rPr b="0"/>
              <a:t>). Π.χ. Ρωτήστε «Πώς μπορούμε να το αποφύγουμε την επόμενη φορά;» αντί να αποδίδετε ευθύνες.</a:t>
            </a:r>
          </a:p>
          <a:p>
            <a:pPr marL="457200" indent="-304800">
              <a:buClr>
                <a:srgbClr val="000000"/>
              </a:buClr>
              <a:buSzPts val="1200"/>
              <a:buAutoNum type="arabicPeriod"/>
              <a:defRPr sz="1200" b="1">
                <a:latin typeface="Calibri"/>
                <a:ea typeface="Calibri"/>
                <a:cs typeface="Calibri"/>
                <a:sym typeface="Calibri"/>
              </a:defRPr>
            </a:pPr>
            <a:r>
              <a:t> (Αναγνώριση των προκλήσεων και προσφορά υποστήριξης). </a:t>
            </a:r>
            <a:r>
              <a:rPr b="0"/>
              <a:t>Π.χ. «Ξέρω ότι οι γρήγορες αλλαγές είναι δύσκολες. Τι μπορούμε να προσαρμόσουμε στην αλλαγή σκηνικού για να γίνει πιο ομαλή για εσάς;»</a:t>
            </a:r>
          </a:p>
          <a:p>
            <a:pPr marL="457200" indent="-304800">
              <a:buClr>
                <a:srgbClr val="000000"/>
              </a:buClr>
              <a:buSzPts val="1200"/>
              <a:buAutoNum type="arabicPeriod"/>
              <a:defRPr sz="1200" b="1">
                <a:latin typeface="Calibri"/>
                <a:ea typeface="Calibri"/>
                <a:cs typeface="Calibri"/>
                <a:sym typeface="Calibri"/>
              </a:defRPr>
            </a:pPr>
            <a:r>
              <a:t>(Βεβαιωθείτε ότι η ανατροφοδότηση οδηγεί σε πρόοδο, δείχνοντας ενδιαφέρον. Ευθύνη) </a:t>
            </a:r>
            <a:r>
              <a:rPr b="0"/>
              <a:t>  Π.χ. Μια εβδομάδα αργότερα, ρωτήστε: «Πώς λειτουργούν τα νέα σημάδια στη σκηνή για την είσοδό σας;»</a:t>
            </a:r>
          </a:p>
          <a:p>
            <a:pPr>
              <a:defRPr sz="1200">
                <a:latin typeface="Calibri"/>
                <a:ea typeface="Calibri"/>
                <a:cs typeface="Calibri"/>
                <a:sym typeface="Calibri"/>
              </a:defRPr>
            </a:pPr>
            <a:endParaRPr b="0"/>
          </a:p>
          <a:p>
            <a:pPr>
              <a:defRPr sz="1200">
                <a:latin typeface="Calibri"/>
                <a:ea typeface="Calibri"/>
                <a:cs typeface="Calibri"/>
                <a:sym typeface="Calibri"/>
              </a:defRPr>
            </a:pPr>
            <a:endParaRPr b="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Shape 275"/>
          <p:cNvSpPr>
            <a:spLocks noGrp="1" noRot="1" noChangeAspect="1"/>
          </p:cNvSpPr>
          <p:nvPr>
            <p:ph type="sldImg"/>
          </p:nvPr>
        </p:nvSpPr>
        <p:spPr>
          <a:prstGeom prst="rect">
            <a:avLst/>
          </a:prstGeom>
        </p:spPr>
        <p:txBody>
          <a:bodyPr/>
          <a:lstStyle/>
          <a:p>
            <a:endParaRPr/>
          </a:p>
        </p:txBody>
      </p:sp>
      <p:sp>
        <p:nvSpPr>
          <p:cNvPr id="276" name="Shape 276"/>
          <p:cNvSpPr>
            <a:spLocks noGrp="1"/>
          </p:cNvSpPr>
          <p:nvPr>
            <p:ph type="body" sz="quarter" idx="1"/>
          </p:nvPr>
        </p:nvSpPr>
        <p:spPr>
          <a:prstGeom prst="rect">
            <a:avLst/>
          </a:prstGeom>
        </p:spPr>
        <p:txBody>
          <a:bodyPr/>
          <a:lstStyle/>
          <a:p>
            <a:pPr>
              <a:defRPr sz="1200" b="1">
                <a:latin typeface="Calibri"/>
                <a:ea typeface="Calibri"/>
                <a:cs typeface="Calibri"/>
                <a:sym typeface="Calibri"/>
              </a:defRPr>
            </a:pPr>
            <a:r>
              <a:t>Επίλυση προβλημάτων και διαχείριση συγκρούσεων</a:t>
            </a:r>
          </a:p>
          <a:p>
            <a:pPr>
              <a:defRPr sz="1200">
                <a:latin typeface="Calibri"/>
                <a:ea typeface="Calibri"/>
                <a:cs typeface="Calibri"/>
                <a:sym typeface="Calibri"/>
              </a:defRPr>
            </a:pPr>
            <a:r>
              <a:t>Οι παραστατικές τέχνες λειτουργούν σε έναν κόσμο συνεχούς απρόβλεπτου. Απαιτούν εξαιρετική ικανότητα γρήγορης σκέψης και επίλυσης προβλημάτων. Η επίλυση προβλημάτων είναι η ικανότητα να μετατρέπεται το χάος σε επιτυχία, εξασφαλίζοντας δυναμική και διατηρώντας την ακεραιότητα της παράστασης.</a:t>
            </a:r>
          </a:p>
          <a:p>
            <a:pPr>
              <a:defRPr sz="1200">
                <a:latin typeface="Calibri"/>
                <a:ea typeface="Calibri"/>
                <a:cs typeface="Calibri"/>
                <a:sym typeface="Calibri"/>
              </a:defRPr>
            </a:pPr>
            <a:endParaRPr/>
          </a:p>
          <a:p>
            <a:pPr>
              <a:defRPr sz="1200">
                <a:latin typeface="Calibri"/>
                <a:ea typeface="Calibri"/>
                <a:cs typeface="Calibri"/>
                <a:sym typeface="Calibri"/>
              </a:defRPr>
            </a:pPr>
            <a:endParaRPr/>
          </a:p>
          <a:p>
            <a:pPr>
              <a:defRPr sz="1200">
                <a:latin typeface="Calibri"/>
                <a:ea typeface="Calibri"/>
                <a:cs typeface="Calibri"/>
                <a:sym typeface="Calibri"/>
              </a:defRPr>
            </a:pPr>
            <a:r>
              <a:t>Επίλυση προβλημάτων</a:t>
            </a:r>
          </a:p>
          <a:p>
            <a:pPr>
              <a:defRPr sz="1200">
                <a:latin typeface="Calibri"/>
                <a:ea typeface="Calibri"/>
                <a:cs typeface="Calibri"/>
                <a:sym typeface="Calibri"/>
              </a:defRPr>
            </a:pPr>
            <a:r>
              <a:t>i.  Η βασική νοοτροπία: Εύρεση δημιουργικών λύσεων </a:t>
            </a:r>
            <a:r>
              <a:rPr i="1"/>
              <a:t>(Εικόνα) </a:t>
            </a:r>
          </a:p>
          <a:p>
            <a:pPr>
              <a:defRPr sz="1200">
                <a:latin typeface="Calibri"/>
                <a:ea typeface="Calibri"/>
                <a:cs typeface="Calibri"/>
                <a:sym typeface="Calibri"/>
              </a:defRPr>
            </a:pPr>
            <a:r>
              <a:t>ii. Η ομαδική διάσταση: </a:t>
            </a:r>
            <a:r>
              <a:rPr i="1"/>
              <a:t>Η επίλυση προβλημάτων είναι μια ομαδική προσπάθεια που περιλαμβάνει την εποικοδομητική διαχείριση τόσο των συναισθημάτων όσο και των ιδεών, ειδικά υπό πίεση: </a:t>
            </a:r>
          </a:p>
          <a:p>
            <a:pPr marL="457200" indent="-317500">
              <a:buClr>
                <a:srgbClr val="000000"/>
              </a:buClr>
              <a:buSzPts val="1200"/>
              <a:buFont typeface="Calibri"/>
              <a:buChar char="-"/>
              <a:defRPr sz="1200" u="sng">
                <a:latin typeface="Calibri"/>
                <a:ea typeface="Calibri"/>
                <a:cs typeface="Calibri"/>
                <a:sym typeface="Calibri"/>
              </a:defRPr>
            </a:pPr>
            <a:r>
              <a:t>Διαχειριστείτε τα συναισθήματα εποικοδομητικά: </a:t>
            </a:r>
            <a:r>
              <a:rPr u="none"/>
              <a:t> Κατευθύνετε το άγχος προς τη συνεργασία, όχι προς τη σύγκρουση. Δημιουργήστε ένα χώρο όπου οι απογοητεύσεις εκφράζονται με σεβασμό και μετατρέπονται σε εφαρμόσιμες λύσεις</a:t>
            </a:r>
          </a:p>
          <a:p>
            <a:pPr marL="457200" indent="-317500">
              <a:buClr>
                <a:srgbClr val="000000"/>
              </a:buClr>
              <a:buSzPts val="1200"/>
              <a:buFont typeface="Calibri"/>
              <a:buChar char="-"/>
              <a:defRPr sz="1200" u="sng">
                <a:latin typeface="Calibri"/>
                <a:ea typeface="Calibri"/>
                <a:cs typeface="Calibri"/>
                <a:sym typeface="Calibri"/>
              </a:defRPr>
            </a:pPr>
            <a:r>
              <a:t>Καλλιεργήστε τον σεβασμό κατά τη διάρκεια του brainstorming: </a:t>
            </a:r>
            <a:r>
              <a:rPr u="none"/>
              <a:t> Όλες οι αρχικές ιδέες, ανεξάρτητα από το πόσο αντισυμβατικές είναι, αξίζουν να ληφθούν υπόψη. Η πρόωρη απόρριψη προτάσεων καταστέλλει τη δημιουργικότητα και υπονομεύει την εμπιστοσύνη.</a:t>
            </a:r>
          </a:p>
          <a:p>
            <a:pPr marL="457200" indent="-317500">
              <a:buClr>
                <a:srgbClr val="000000"/>
              </a:buClr>
              <a:buSzPts val="1200"/>
              <a:buFont typeface="Calibri"/>
              <a:buChar char="-"/>
              <a:defRPr sz="1200" u="sng">
                <a:latin typeface="Calibri"/>
                <a:ea typeface="Calibri"/>
                <a:cs typeface="Calibri"/>
                <a:sym typeface="Calibri"/>
              </a:defRPr>
            </a:pPr>
            <a:r>
              <a:t>Προώθηση της ψυχολογικής ασφάλειας: </a:t>
            </a:r>
            <a:r>
              <a:rPr u="none"/>
              <a:t> Ενθαρρύνετε τις διαφορετικές οπτικές γωνίες και τον ανοιχτό διάλογο. Αυτό επιτρέπει στα άτομα να μοιράζονται ελεύθερα τις ιδέες τους, πυροδοτώντας την καινοτόμο σκέψη.</a:t>
            </a:r>
          </a:p>
          <a:p>
            <a:pPr>
              <a:defRPr sz="1200">
                <a:latin typeface="Calibri"/>
                <a:ea typeface="Calibri"/>
                <a:cs typeface="Calibri"/>
                <a:sym typeface="Calibri"/>
              </a:defRPr>
            </a:pPr>
            <a:endParaRPr u="none"/>
          </a:p>
          <a:p>
            <a:pPr>
              <a:defRPr sz="1200">
                <a:latin typeface="Calibri"/>
                <a:ea typeface="Calibri"/>
                <a:cs typeface="Calibri"/>
                <a:sym typeface="Calibri"/>
              </a:defRPr>
            </a:pPr>
            <a:endParaRPr u="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 name="Shape 285"/>
          <p:cNvSpPr>
            <a:spLocks noGrp="1" noRot="1" noChangeAspect="1"/>
          </p:cNvSpPr>
          <p:nvPr>
            <p:ph type="sldImg"/>
          </p:nvPr>
        </p:nvSpPr>
        <p:spPr>
          <a:prstGeom prst="rect">
            <a:avLst/>
          </a:prstGeom>
        </p:spPr>
        <p:txBody>
          <a:bodyPr/>
          <a:lstStyle/>
          <a:p>
            <a:endParaRPr/>
          </a:p>
        </p:txBody>
      </p:sp>
      <p:sp>
        <p:nvSpPr>
          <p:cNvPr id="286" name="Shape 286"/>
          <p:cNvSpPr>
            <a:spLocks noGrp="1"/>
          </p:cNvSpPr>
          <p:nvPr>
            <p:ph type="body" sz="quarter" idx="1"/>
          </p:nvPr>
        </p:nvSpPr>
        <p:spPr>
          <a:prstGeom prst="rect">
            <a:avLst/>
          </a:prstGeom>
        </p:spPr>
        <p:txBody>
          <a:bodyPr/>
          <a:lstStyle/>
          <a:p>
            <a:pPr>
              <a:defRPr sz="1200" b="1">
                <a:latin typeface="Calibri"/>
                <a:ea typeface="Calibri"/>
                <a:cs typeface="Calibri"/>
                <a:sym typeface="Calibri"/>
              </a:defRPr>
            </a:pPr>
            <a:r>
              <a:t>Η διαχείριση συγκρούσεων </a:t>
            </a:r>
            <a:r>
              <a:rPr b="0"/>
              <a:t>στις παραστατικές τέχνες αφορά την επίλυση διαφωνιών σε ένα απαιτητικό, συνεργατικό περιβάλλον, ώστε να διασφαλιστεί ότι οι συγκρούσεις δεν θα διαταράξουν τη δημιουργική διαδικασία ή την επιτυχία της παραγωγής. </a:t>
            </a:r>
            <a:br>
              <a:rPr b="0"/>
            </a:br>
            <a:endParaRPr b="0"/>
          </a:p>
          <a:p>
            <a:pPr>
              <a:defRPr sz="1200" b="1">
                <a:latin typeface="Calibri"/>
                <a:ea typeface="Calibri"/>
                <a:cs typeface="Calibri"/>
                <a:sym typeface="Calibri"/>
              </a:defRPr>
            </a:pPr>
            <a:r>
              <a:t>ΑΣΚΗΣΗ:</a:t>
            </a:r>
            <a:r>
              <a:rPr b="0"/>
              <a:t> Άσκηση βασισμένη σε σενάριο: </a:t>
            </a:r>
            <a:r>
              <a:t> Διευκόλυνση της επίλυσης συγκρούσεων σε μια δημιουργική ομάδα</a:t>
            </a:r>
          </a:p>
          <a:p>
            <a:pPr>
              <a:defRPr sz="1200">
                <a:latin typeface="Calibri"/>
                <a:ea typeface="Calibri"/>
                <a:cs typeface="Calibri"/>
                <a:sym typeface="Calibri"/>
              </a:defRPr>
            </a:pPr>
            <a:r>
              <a:t>Ζητήστε από τους μαθητές να περιγράψουν τις στρατηγικές επίλυσης συγκρούσεων που θα εφάρμοζαν και να αναστοχαστούν σχετικά με τον τρόπο με τον οποίο η προσέγγισή τους προάγει τη συμμετοχική λήψη αποφάσεων, την κατανόηση μεταξύ των γενεών και την ανάπτυξη δεξιοτήτων σε συνεργατικά περιβάλλοντα παραστατικών τεχνών. Μην διστάσετε να χρησιμοποιήσετε τις «Υποδείξεις για αναστοχασμό» ως βοήθεια. </a:t>
            </a:r>
            <a:endParaRPr b="1"/>
          </a:p>
          <a:p>
            <a:pPr>
              <a:defRPr sz="1200" b="1">
                <a:latin typeface="Calibri"/>
                <a:ea typeface="Calibri"/>
                <a:cs typeface="Calibri"/>
                <a:sym typeface="Calibri"/>
              </a:defRPr>
            </a:pPr>
            <a:endParaRPr b="1"/>
          </a:p>
          <a:p>
            <a:pPr>
              <a:defRPr sz="1200" b="1">
                <a:latin typeface="Calibri"/>
                <a:ea typeface="Calibri"/>
                <a:cs typeface="Calibri"/>
                <a:sym typeface="Calibri"/>
              </a:defRPr>
            </a:pPr>
            <a:r>
              <a:t>Σενάριο: </a:t>
            </a:r>
          </a:p>
          <a:p>
            <a:pPr>
              <a:defRPr sz="1200">
                <a:latin typeface="Calibri"/>
                <a:ea typeface="Calibri"/>
                <a:cs typeface="Calibri"/>
                <a:sym typeface="Calibri"/>
              </a:defRPr>
            </a:pPr>
            <a:r>
              <a:t>Κατά τη διάρκεια της τελικής τεχνικής πρόβας για μια σύγχρονη όπερα που σκηνοθετεί μια ομάδα νέων, ο σκηνοθέτης (ένας νέος ανερχόμενος καλλιτέχνης) ζητά μια δραματική αλλαγή στο φωτισμό για να εντείνει μια σκηνή κορύφωσης. Ο σχεδιαστής φωτισμού, ένας έμπειρος τεχνικός, αντιδρά, επικαλούμενος κινδύνους για την ασφάλεια και την ανάγκη για χρόνο επανακαλιμπραρίσματος. Η ανταλλαγή γίνεται τεταμένη: ο σκηνοθέτης αισθάνεται ότι δεν τον ακούν, ο σχεδιαστής αισθάνεται ότι τον αγνοούν και το υπόλοιπο της ομάδας γίνεται εμφανώς άβολα. Ως εκπαιδευτής που επιβλέπει αυτή τη συνεργατική διαδικασία, πώς παρεμβαίνετε χρησιμοποιώντας εργαλεία επίλυσης συγκρούσεων για να αποκαταστήσετε την εμπιστοσύνη, τη σαφήνεια και τη δημιουργική ροή; </a:t>
            </a:r>
          </a:p>
          <a:p>
            <a:pPr>
              <a:defRPr sz="1200" b="1">
                <a:latin typeface="Calibri"/>
                <a:ea typeface="Calibri"/>
                <a:cs typeface="Calibri"/>
                <a:sym typeface="Calibri"/>
              </a:defRPr>
            </a:pPr>
            <a:endParaRPr/>
          </a:p>
          <a:p>
            <a:pPr>
              <a:defRPr sz="1200" b="1">
                <a:latin typeface="Calibri"/>
                <a:ea typeface="Calibri"/>
                <a:cs typeface="Calibri"/>
                <a:sym typeface="Calibri"/>
              </a:defRPr>
            </a:pPr>
            <a:r>
              <a:t>Στοιχεία για προβληματισμό</a:t>
            </a:r>
          </a:p>
          <a:p>
            <a:pPr>
              <a:defRPr sz="1200" b="1">
                <a:latin typeface="Calibri"/>
                <a:ea typeface="Calibri"/>
                <a:cs typeface="Calibri"/>
                <a:sym typeface="Calibri"/>
              </a:defRPr>
            </a:pPr>
            <a:r>
              <a:t>Προσδιορίστε </a:t>
            </a:r>
            <a:r>
              <a:rPr b="0"/>
              <a:t>τα πιο συναφή εργαλεία διαχείρισης συγκρούσεων (π.χ. ενεργητική ακρόαση, αναδιαμόρφωση, διαμεσολάβηση).</a:t>
            </a:r>
          </a:p>
          <a:p>
            <a:pPr>
              <a:defRPr sz="1200" b="1">
                <a:latin typeface="Calibri"/>
                <a:ea typeface="Calibri"/>
                <a:cs typeface="Calibri"/>
                <a:sym typeface="Calibri"/>
              </a:defRPr>
            </a:pPr>
            <a:r>
              <a:t>Περιγράψτε </a:t>
            </a:r>
            <a:r>
              <a:rPr b="0"/>
              <a:t>πώς θα υποστηρίζατε τόσο τον αναδυόμενο σκηνοθέτη όσο και τον έμπειρο τεχνικό, αντιμετωπίζοντας παράλληλα την αμηχανία της ευρύτερης ομάδας.</a:t>
            </a:r>
          </a:p>
          <a:p>
            <a:pPr>
              <a:defRPr sz="1200" b="1">
                <a:latin typeface="Calibri"/>
                <a:ea typeface="Calibri"/>
                <a:cs typeface="Calibri"/>
                <a:sym typeface="Calibri"/>
              </a:defRPr>
            </a:pPr>
            <a:r>
              <a:t>Ερωτήσεις για προβληματισμό: </a:t>
            </a:r>
          </a:p>
          <a:p>
            <a:pPr marL="457200" indent="-304800">
              <a:buClr>
                <a:srgbClr val="000000"/>
              </a:buClr>
              <a:buSzPts val="1200"/>
              <a:buFont typeface="Calibri"/>
              <a:buChar char="-"/>
              <a:defRPr sz="1200">
                <a:latin typeface="Calibri"/>
                <a:ea typeface="Calibri"/>
                <a:cs typeface="Calibri"/>
                <a:sym typeface="Calibri"/>
              </a:defRPr>
            </a:pPr>
            <a:r>
              <a:t>Ποιες ήταν οι υποκείμενες αιτίες της σύγκρουσης σε αυτό το σενάριο;</a:t>
            </a:r>
          </a:p>
          <a:p>
            <a:pPr marL="457200" indent="-304800">
              <a:buClr>
                <a:srgbClr val="000000"/>
              </a:buClr>
              <a:buSzPts val="1200"/>
              <a:buFont typeface="Calibri"/>
              <a:buChar char="-"/>
              <a:defRPr sz="1200">
                <a:latin typeface="Calibri"/>
                <a:ea typeface="Calibri"/>
                <a:cs typeface="Calibri"/>
                <a:sym typeface="Calibri"/>
              </a:defRPr>
            </a:pPr>
            <a:r>
              <a:t>Πώς θα μεσολαβούσατε μεταξύ των εμπλεκόμενων μερών;</a:t>
            </a:r>
          </a:p>
          <a:p>
            <a:pPr marL="457200" indent="-304800">
              <a:buClr>
                <a:srgbClr val="000000"/>
              </a:buClr>
              <a:buSzPts val="1200"/>
              <a:buFont typeface="Calibri"/>
              <a:buChar char="-"/>
              <a:defRPr sz="1200">
                <a:latin typeface="Calibri"/>
                <a:ea typeface="Calibri"/>
                <a:cs typeface="Calibri"/>
                <a:sym typeface="Calibri"/>
              </a:defRPr>
            </a:pPr>
            <a:r>
              <a:t>Ποιες δεξιότητες (π.χ. ενεργητική ακρόαση, προσαρμοστικότητα) θα προτεραιοποιούσατε;</a:t>
            </a:r>
          </a:p>
          <a:p>
            <a:pPr marL="457200" indent="-304800">
              <a:buClr>
                <a:srgbClr val="000000"/>
              </a:buClr>
              <a:buSzPts val="1200"/>
              <a:buFont typeface="Calibri"/>
              <a:buChar char="-"/>
              <a:defRPr sz="1200">
                <a:latin typeface="Calibri"/>
                <a:ea typeface="Calibri"/>
                <a:cs typeface="Calibri"/>
                <a:sym typeface="Calibri"/>
              </a:defRPr>
            </a:pPr>
            <a:r>
              <a:t>Πώς μπορείτε να δημιουργήσετε χώρο για επίλυση χωρίς να επιβάλλετε συμφωνία;</a:t>
            </a:r>
          </a:p>
          <a:p>
            <a:pPr marL="457200" indent="-304800">
              <a:buClr>
                <a:srgbClr val="000000"/>
              </a:buClr>
              <a:buSzPts val="1200"/>
              <a:buFont typeface="Calibri"/>
              <a:buChar char="-"/>
              <a:defRPr sz="1200">
                <a:latin typeface="Calibri"/>
                <a:ea typeface="Calibri"/>
                <a:cs typeface="Calibri"/>
                <a:sym typeface="Calibri"/>
              </a:defRPr>
            </a:pPr>
            <a:r>
              <a:t>Τι θα κάνατε διαφορετικά αν αυτό συνέβαινε στο δικό σας εκπαιδευτικό πλαίσιο;</a:t>
            </a:r>
          </a:p>
          <a:p>
            <a:pPr>
              <a:defRPr sz="1200" b="1" i="1">
                <a:latin typeface="Calibri"/>
                <a:ea typeface="Calibri"/>
                <a:cs typeface="Calibri"/>
                <a:sym typeface="Calibri"/>
              </a:defRPr>
            </a:pPr>
            <a:endParaRPr/>
          </a:p>
          <a:p>
            <a:pPr>
              <a:defRPr sz="1200" b="1" i="1">
                <a:latin typeface="Calibri"/>
                <a:ea typeface="Calibri"/>
                <a:cs typeface="Calibri"/>
                <a:sym typeface="Calibri"/>
              </a:defRPr>
            </a:pPr>
            <a:r>
              <a:t>Σημείωση: </a:t>
            </a:r>
            <a:r>
              <a:rPr b="0" i="0"/>
              <a:t>Πάντα να αναλογίζεστε και να προσαρμόζετε τα εργαλεία επίλυσης συγκρούσεων ώστε να ταιριάζουν στο ρυθμό, τους ρόλους και τις πιέσεις που είναι συγκεκριμένες για κάθε πλαίσιο στο ποικιλόμορφο τοπίο του </a:t>
            </a:r>
            <a:r>
              <a:rPr b="0"/>
              <a:t>τομέα</a:t>
            </a:r>
            <a:r>
              <a:rPr b="0" i="0"/>
              <a:t> των ζωντανών παραστάσεων</a:t>
            </a:r>
            <a:r>
              <a:rPr b="0"/>
              <a:t>.</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 name="Shape 294"/>
          <p:cNvSpPr>
            <a:spLocks noGrp="1" noRot="1" noChangeAspect="1"/>
          </p:cNvSpPr>
          <p:nvPr>
            <p:ph type="sldImg"/>
          </p:nvPr>
        </p:nvSpPr>
        <p:spPr>
          <a:prstGeom prst="rect">
            <a:avLst/>
          </a:prstGeom>
        </p:spPr>
        <p:txBody>
          <a:bodyPr/>
          <a:lstStyle/>
          <a:p>
            <a:endParaRPr/>
          </a:p>
        </p:txBody>
      </p:sp>
      <p:sp>
        <p:nvSpPr>
          <p:cNvPr id="295" name="Shape 295"/>
          <p:cNvSpPr>
            <a:spLocks noGrp="1"/>
          </p:cNvSpPr>
          <p:nvPr>
            <p:ph type="body" sz="quarter" idx="1"/>
          </p:nvPr>
        </p:nvSpPr>
        <p:spPr>
          <a:prstGeom prst="rect">
            <a:avLst/>
          </a:prstGeom>
        </p:spPr>
        <p:txBody>
          <a:bodyPr/>
          <a:lstStyle/>
          <a:p>
            <a:pPr marL="457200" indent="-304800" algn="just">
              <a:lnSpc>
                <a:spcPct val="115000"/>
              </a:lnSpc>
              <a:spcBef>
                <a:spcPts val="600"/>
              </a:spcBef>
              <a:buClr>
                <a:srgbClr val="000000"/>
              </a:buClr>
              <a:buSzPts val="1200"/>
              <a:buFont typeface="Calibri"/>
              <a:buChar char="➔"/>
              <a:defRPr sz="1200">
                <a:latin typeface="Calibri"/>
                <a:ea typeface="Calibri"/>
                <a:cs typeface="Calibri"/>
                <a:sym typeface="Calibri"/>
              </a:defRPr>
            </a:pPr>
            <a:r>
              <a:t>Διαχείριση διαπραγματεύσεων</a:t>
            </a:r>
          </a:p>
          <a:p>
            <a:pPr algn="just">
              <a:lnSpc>
                <a:spcPct val="115000"/>
              </a:lnSpc>
              <a:spcBef>
                <a:spcPts val="600"/>
              </a:spcBef>
              <a:defRPr sz="1200">
                <a:latin typeface="Calibri"/>
                <a:ea typeface="Calibri"/>
                <a:cs typeface="Calibri"/>
                <a:sym typeface="Calibri"/>
              </a:defRPr>
            </a:pPr>
            <a:r>
              <a:t>Η διαπραγμάτευση είναι μια θεμελιώδης δεξιότητα της ζωής, που χρησιμοποιείται φυσικά καθημερινά, αλλά συχνά υποτιμάται επαγγελματικά. Στις παραστατικές τέχνες, είναι μια συζήτηση, μια ανταλλαγή απόψεων για την εξεύρεση κοινού εδάφους που εξασφαλίζει ότι όλα τα μέρη αισθάνονται ότι ακούγονται, σέβονται και ικανοποιούνται. Η εποικοδομητική διαπραγμάτευση αφορά την οικοδόμηση ισχυρότερων σχέσεων και διαρκών λύσεων. </a:t>
            </a:r>
          </a:p>
          <a:p>
            <a:pPr algn="just">
              <a:lnSpc>
                <a:spcPct val="115000"/>
              </a:lnSpc>
              <a:spcBef>
                <a:spcPts val="600"/>
              </a:spcBef>
              <a:defRPr sz="1200">
                <a:latin typeface="Calibri"/>
                <a:ea typeface="Calibri"/>
                <a:cs typeface="Calibri"/>
                <a:sym typeface="Calibri"/>
              </a:defRPr>
            </a:pPr>
            <a:r>
              <a:t>Τεχνικές διαπραγμάτευσης - για την προώθηση της σαφήνειας, της ευελιξίας και του αμοιβαίου οφέλους.</a:t>
            </a:r>
          </a:p>
          <a:p>
            <a:pPr algn="just">
              <a:lnSpc>
                <a:spcPct val="115000"/>
              </a:lnSpc>
              <a:spcBef>
                <a:spcPts val="600"/>
              </a:spcBef>
              <a:defRPr sz="1200" b="1">
                <a:latin typeface="Calibri"/>
                <a:ea typeface="Calibri"/>
                <a:cs typeface="Calibri"/>
                <a:sym typeface="Calibri"/>
              </a:defRPr>
            </a:pPr>
            <a:r>
              <a:t>Επικοινωνία PULL: </a:t>
            </a:r>
            <a:r>
              <a:rPr b="0"/>
              <a:t>Ένας τρόπος επικοινωνίας που επιδιώκει ενεργά να κατανοήσει τις απόψεις των άλλων, προωθώντας την ανοιχτότητα, την περιέργεια και τον εποικοδομητικό διάλογο, με σκοπό να μετατρέψει τις διαφορές σε συμφωνίες συνεργασίας, αντί να επιβάλλει επιχειρήματα ή να αντιδρά αμυντικά.</a:t>
            </a:r>
          </a:p>
          <a:p>
            <a:pPr marL="457200" indent="-304800" algn="just">
              <a:lnSpc>
                <a:spcPct val="115000"/>
              </a:lnSpc>
              <a:spcBef>
                <a:spcPts val="600"/>
              </a:spcBef>
              <a:buClr>
                <a:srgbClr val="000000"/>
              </a:buClr>
              <a:buSzPts val="1200"/>
              <a:buFont typeface="Calibri"/>
              <a:buChar char="➔"/>
              <a:defRPr sz="1200">
                <a:latin typeface="Calibri"/>
                <a:ea typeface="Calibri"/>
                <a:cs typeface="Calibri"/>
                <a:sym typeface="Calibri"/>
              </a:defRPr>
            </a:pPr>
            <a:r>
              <a:t>Διαχείριση αλλαγών </a:t>
            </a:r>
          </a:p>
          <a:p>
            <a:pPr>
              <a:spcBef>
                <a:spcPts val="1200"/>
              </a:spcBef>
              <a:defRPr sz="1200" b="1">
                <a:latin typeface="Calibri"/>
                <a:ea typeface="Calibri"/>
                <a:cs typeface="Calibri"/>
                <a:sym typeface="Calibri"/>
              </a:defRPr>
            </a:pPr>
            <a:r>
              <a:t>Βασική ιδέα: </a:t>
            </a:r>
            <a:r>
              <a:rPr b="0"/>
              <a:t>Στον απρόβλεπτο τομέα των παραστατικών τεχνών, η διαχείριση της αλλαγής απαιτεί εμπιστοσύνη, ανθεκτικότητα και ευελιξία για να μετατρέψει τις προκλήσεις σε ανάπτυξη. Τα βασικά στοιχεία για τα θεμέλια της αλλαγής είναι η εμπιστοσύνη και η ανθεκτικότητα για να πλοηγηθεί κανείς σκόπιμα στην αλλαγή και οι ομάδες να μπορούν να αναπτυχθούν μέσω αυτής.</a:t>
            </a:r>
          </a:p>
          <a:p>
            <a:pPr>
              <a:spcBef>
                <a:spcPts val="1200"/>
              </a:spcBef>
              <a:defRPr sz="1200">
                <a:latin typeface="Calibri"/>
                <a:ea typeface="Calibri"/>
                <a:cs typeface="Calibri"/>
                <a:sym typeface="Calibri"/>
              </a:defRPr>
            </a:pPr>
            <a:r>
              <a:t>i. Υιοθέτηση </a:t>
            </a:r>
            <a:r>
              <a:rPr b="1"/>
              <a:t>της ευελιξίας</a:t>
            </a:r>
            <a:r>
              <a:t>:</a:t>
            </a:r>
          </a:p>
          <a:p>
            <a:pPr marL="457200" indent="-304800">
              <a:spcBef>
                <a:spcPts val="1200"/>
              </a:spcBef>
              <a:buClr>
                <a:srgbClr val="000000"/>
              </a:buClr>
              <a:buSzPts val="1200"/>
              <a:buFont typeface="Calibri"/>
              <a:buChar char="●"/>
              <a:defRPr sz="1200">
                <a:latin typeface="Calibri"/>
                <a:ea typeface="Calibri"/>
                <a:cs typeface="Calibri"/>
                <a:sym typeface="Calibri"/>
              </a:defRPr>
            </a:pPr>
            <a:r>
              <a:t>Νοοτροπία: Ευέλικτη, σταδιακή προσέγγιση. Μάθηση μέσω της πράξης (δοκιμή, προσαρμογή, βελτίωση).</a:t>
            </a:r>
          </a:p>
          <a:p>
            <a:pPr marL="457200" indent="-304800">
              <a:buClr>
                <a:srgbClr val="000000"/>
              </a:buClr>
              <a:buSzPts val="1200"/>
              <a:buFont typeface="Calibri"/>
              <a:buChar char="●"/>
              <a:defRPr sz="1200">
                <a:latin typeface="Calibri"/>
                <a:ea typeface="Calibri"/>
                <a:cs typeface="Calibri"/>
                <a:sym typeface="Calibri"/>
              </a:defRPr>
            </a:pPr>
            <a:r>
              <a:t>Πλαίσιο Scrum (πρακτικά εργαλεία):</a:t>
            </a:r>
          </a:p>
          <a:p>
            <a:pPr marL="914400" indent="-304800">
              <a:buClr>
                <a:srgbClr val="000000"/>
              </a:buClr>
              <a:buSzPts val="1200"/>
              <a:buFont typeface="Calibri"/>
              <a:buChar char="-"/>
              <a:defRPr sz="1200">
                <a:latin typeface="Calibri"/>
                <a:ea typeface="Calibri"/>
                <a:cs typeface="Calibri"/>
                <a:sym typeface="Calibri"/>
              </a:defRPr>
            </a:pPr>
            <a:r>
              <a:t>Επαναληπτική ανάπτυξη (Sprints): Σύντομοι κύκλοι εργασίας για γρήγορη προσαρμογή.</a:t>
            </a:r>
          </a:p>
          <a:p>
            <a:pPr marL="914400" indent="-304800">
              <a:buClr>
                <a:srgbClr val="000000"/>
              </a:buClr>
              <a:buSzPts val="1200"/>
              <a:buFont typeface="Calibri"/>
              <a:buChar char="-"/>
              <a:defRPr sz="1200">
                <a:latin typeface="Calibri"/>
                <a:ea typeface="Calibri"/>
                <a:cs typeface="Calibri"/>
                <a:sym typeface="Calibri"/>
              </a:defRPr>
            </a:pPr>
            <a:r>
              <a:t>Ορατότητα και προσαρμοστικότητα: Τακτικοί έλεγχοι για διαφάνεια.</a:t>
            </a:r>
          </a:p>
          <a:p>
            <a:pPr marL="914400" indent="-304800">
              <a:buClr>
                <a:srgbClr val="000000"/>
              </a:buClr>
              <a:buSzPts val="1200"/>
              <a:buFont typeface="Calibri"/>
              <a:buChar char="-"/>
              <a:defRPr sz="1200">
                <a:latin typeface="Calibri"/>
                <a:ea typeface="Calibri"/>
                <a:cs typeface="Calibri"/>
                <a:sym typeface="Calibri"/>
              </a:defRPr>
            </a:pPr>
            <a:r>
              <a:t>Διαλειτουργικές ομάδες: Ποικιλόμορφη συνεργασία.</a:t>
            </a:r>
          </a:p>
          <a:p>
            <a:pPr marL="914400" indent="-304800">
              <a:buClr>
                <a:srgbClr val="000000"/>
              </a:buClr>
              <a:buSzPts val="1200"/>
              <a:buFont typeface="Calibri"/>
              <a:buChar char="-"/>
              <a:defRPr sz="1200">
                <a:latin typeface="Calibri"/>
                <a:ea typeface="Calibri"/>
                <a:cs typeface="Calibri"/>
                <a:sym typeface="Calibri"/>
              </a:defRPr>
            </a:pPr>
            <a:r>
              <a:t>Σαφήνεια ρόλων και υπευθυνότητα: Δομημένοι ρόλοι στην ομάδα.</a:t>
            </a:r>
          </a:p>
          <a:p>
            <a:pPr marL="914400" indent="-304800">
              <a:buClr>
                <a:srgbClr val="000000"/>
              </a:buClr>
              <a:buSzPts val="1200"/>
              <a:buFont typeface="Calibri"/>
              <a:buChar char="-"/>
              <a:defRPr sz="1200">
                <a:latin typeface="Calibri"/>
                <a:ea typeface="Calibri"/>
                <a:cs typeface="Calibri"/>
                <a:sym typeface="Calibri"/>
              </a:defRPr>
            </a:pPr>
            <a:r>
              <a:t>Ανταπόκριση στους ενδιαφερόμενους: Έργα με επίκεντρο το κοινό/τους ενδιαφερόμενους.</a:t>
            </a:r>
          </a:p>
          <a:p>
            <a:pPr marL="914400" indent="-304800">
              <a:buClr>
                <a:srgbClr val="000000"/>
              </a:buClr>
              <a:buSzPts val="1200"/>
              <a:buFont typeface="Calibri"/>
              <a:buChar char="-"/>
              <a:defRPr sz="1200">
                <a:latin typeface="Calibri"/>
                <a:ea typeface="Calibri"/>
                <a:cs typeface="Calibri"/>
                <a:sym typeface="Calibri"/>
              </a:defRPr>
            </a:pPr>
            <a:r>
              <a:t>Συνεχής βελτίωση: Αναδρομικές ανασκοπήσεις για μάθηση και βελτίωση.</a:t>
            </a:r>
          </a:p>
          <a:p>
            <a:pPr>
              <a:spcBef>
                <a:spcPts val="1200"/>
              </a:spcBef>
              <a:defRPr sz="1200">
                <a:latin typeface="Calibri"/>
                <a:ea typeface="Calibri"/>
                <a:cs typeface="Calibri"/>
                <a:sym typeface="Calibri"/>
              </a:defRPr>
            </a:pPr>
            <a:r>
              <a:t>ii. Διαχείριση μεταβάσεων: </a:t>
            </a:r>
            <a:r>
              <a:rPr b="1"/>
              <a:t>Το μοντέλο Bridges</a:t>
            </a:r>
          </a:p>
          <a:p>
            <a:pPr marL="457200" indent="-304800">
              <a:spcBef>
                <a:spcPts val="1200"/>
              </a:spcBef>
              <a:buClr>
                <a:srgbClr val="000000"/>
              </a:buClr>
              <a:buSzPts val="1200"/>
              <a:buFont typeface="Calibri"/>
              <a:buChar char="●"/>
              <a:defRPr sz="1200" b="1">
                <a:latin typeface="Calibri"/>
                <a:ea typeface="Calibri"/>
                <a:cs typeface="Calibri"/>
                <a:sym typeface="Calibri"/>
              </a:defRPr>
            </a:pPr>
            <a:r>
              <a:t>Εστίαση</a:t>
            </a:r>
            <a:r>
              <a:rPr b="0"/>
              <a:t>: Αντιμετωπίζει τον συναισθηματικό αντίκτυπο της αλλαγής στα άτομα.</a:t>
            </a:r>
          </a:p>
          <a:p>
            <a:pPr marL="457200" indent="-304800">
              <a:buClr>
                <a:srgbClr val="000000"/>
              </a:buClr>
              <a:buSzPts val="1200"/>
              <a:buFont typeface="Calibri"/>
              <a:buChar char="●"/>
              <a:defRPr sz="1200">
                <a:latin typeface="Calibri"/>
                <a:ea typeface="Calibri"/>
                <a:cs typeface="Calibri"/>
                <a:sym typeface="Calibri"/>
              </a:defRPr>
            </a:pPr>
            <a:r>
              <a:t>Τρεις φάσεις της μετάβασης:</a:t>
            </a:r>
          </a:p>
          <a:p>
            <a:pPr marL="914400" lvl="1" indent="-304800">
              <a:buClr>
                <a:srgbClr val="000000"/>
              </a:buClr>
              <a:buSzPts val="1200"/>
              <a:buAutoNum type="arabicPeriod"/>
              <a:defRPr sz="1200">
                <a:latin typeface="Calibri"/>
                <a:ea typeface="Calibri"/>
                <a:cs typeface="Calibri"/>
                <a:sym typeface="Calibri"/>
              </a:defRPr>
            </a:pPr>
            <a:r>
              <a:t>Τέλος, απώλεια και αποχώρηση: Αντιδράσεις (φόβος, αντίσταση). </a:t>
            </a:r>
            <a:br/>
            <a:r>
              <a:t>Υποστήριξη: Ενσυναίσθηση, αναγνώριση της απώλειας.</a:t>
            </a:r>
          </a:p>
          <a:p>
            <a:pPr marL="914400" lvl="1" indent="-304800">
              <a:buClr>
                <a:srgbClr val="000000"/>
              </a:buClr>
              <a:buSzPts val="1200"/>
              <a:buAutoNum type="arabicPeriod"/>
              <a:defRPr sz="1200">
                <a:latin typeface="Calibri"/>
                <a:ea typeface="Calibri"/>
                <a:cs typeface="Calibri"/>
                <a:sym typeface="Calibri"/>
              </a:defRPr>
            </a:pPr>
            <a:r>
              <a:t>Η ουδέτερη ζώνη: «Ενδιάμεση κατάσταση» (σύγχυση, απογοήτευση). </a:t>
            </a:r>
            <a:br/>
            <a:r>
              <a:t>Υποστήριξη: Ασφαλής χώρος, σαφείς βραχυπρόθεσμοι στόχοι.</a:t>
            </a:r>
          </a:p>
          <a:p>
            <a:pPr marL="914400" lvl="1" indent="-304800">
              <a:buClr>
                <a:srgbClr val="000000"/>
              </a:buClr>
              <a:buSzPts val="1200"/>
              <a:buAutoNum type="arabicPeriod"/>
              <a:defRPr sz="1200">
                <a:latin typeface="Calibri"/>
                <a:ea typeface="Calibri"/>
                <a:cs typeface="Calibri"/>
                <a:sym typeface="Calibri"/>
              </a:defRPr>
            </a:pPr>
            <a:r>
              <a:t>Η νέα αρχή: Αποδοχή, νέες ρουτίνες (θετικές). </a:t>
            </a:r>
            <a:br/>
            <a:r>
              <a:t>Υποστήριξη: Εορτασμός των επιτυχιών, αποσαφήνιση των ρόλων.</a:t>
            </a:r>
          </a:p>
          <a:p>
            <a:pPr>
              <a:spcBef>
                <a:spcPts val="1200"/>
              </a:spcBef>
              <a:defRPr sz="1200">
                <a:latin typeface="Calibri"/>
                <a:ea typeface="Calibri"/>
                <a:cs typeface="Calibri"/>
                <a:sym typeface="Calibri"/>
              </a:defRPr>
            </a:pPr>
            <a:r>
              <a:t>iv. Εργαλείο για συνεχή βελτίωση: </a:t>
            </a:r>
            <a:r>
              <a:rPr b="1"/>
              <a:t>Ο κύκλος PDCA (κύκλος Σχεδιασμού-Εκτέλεσης-Ελέγχου-Δράσης)</a:t>
            </a:r>
          </a:p>
          <a:p>
            <a:pPr marL="457200" indent="-304800">
              <a:spcBef>
                <a:spcPts val="1200"/>
              </a:spcBef>
              <a:buClr>
                <a:srgbClr val="000000"/>
              </a:buClr>
              <a:buSzPts val="1200"/>
              <a:buFont typeface="Calibri"/>
              <a:buChar char="●"/>
              <a:defRPr sz="1200">
                <a:latin typeface="Calibri"/>
                <a:ea typeface="Calibri"/>
                <a:cs typeface="Calibri"/>
                <a:sym typeface="Calibri"/>
              </a:defRPr>
            </a:pPr>
            <a:r>
              <a:t>Εστίαση: Πρακτικός κύκλος για συνεχή μάθηση και επανάληψη. Ιδανικός για δυναμικά περιβάλλοντα.</a:t>
            </a:r>
          </a:p>
          <a:p>
            <a:pPr marL="457200" indent="-304800">
              <a:buClr>
                <a:srgbClr val="000000"/>
              </a:buClr>
              <a:buSzPts val="1200"/>
              <a:buFont typeface="Calibri"/>
              <a:buChar char="●"/>
              <a:defRPr sz="1200">
                <a:latin typeface="Calibri"/>
                <a:ea typeface="Calibri"/>
                <a:cs typeface="Calibri"/>
                <a:sym typeface="Calibri"/>
              </a:defRPr>
            </a:pPr>
            <a:r>
              <a:t>Βήματα του κύκλου:</a:t>
            </a:r>
          </a:p>
          <a:p>
            <a:pPr marL="914400" lvl="1" indent="-304800">
              <a:buClr>
                <a:srgbClr val="000000"/>
              </a:buClr>
              <a:buSzPts val="1200"/>
              <a:buFont typeface="Calibri"/>
              <a:buChar char="○"/>
              <a:defRPr sz="1200">
                <a:latin typeface="Calibri"/>
                <a:ea typeface="Calibri"/>
                <a:cs typeface="Calibri"/>
                <a:sym typeface="Calibri"/>
              </a:defRPr>
            </a:pPr>
            <a:r>
              <a:t>Σχεδιασμός: Προσδιορισμός της αλλαγής, καθορισμός στόχων.</a:t>
            </a:r>
          </a:p>
          <a:p>
            <a:pPr marL="914400" lvl="1" indent="-304800">
              <a:buClr>
                <a:srgbClr val="000000"/>
              </a:buClr>
              <a:buSzPts val="1200"/>
              <a:buFont typeface="Calibri"/>
              <a:buChar char="○"/>
              <a:defRPr sz="1200">
                <a:latin typeface="Calibri"/>
                <a:ea typeface="Calibri"/>
                <a:cs typeface="Calibri"/>
                <a:sym typeface="Calibri"/>
              </a:defRPr>
            </a:pPr>
            <a:r>
              <a:t>Εκτέλεση: Πιλοτική εφαρμογή, υποστήριξη της ομάδας.</a:t>
            </a:r>
          </a:p>
          <a:p>
            <a:pPr marL="914400" lvl="1" indent="-304800">
              <a:buClr>
                <a:srgbClr val="000000"/>
              </a:buClr>
              <a:buSzPts val="1200"/>
              <a:buFont typeface="Calibri"/>
              <a:buChar char="○"/>
              <a:defRPr sz="1200">
                <a:latin typeface="Calibri"/>
                <a:ea typeface="Calibri"/>
                <a:cs typeface="Calibri"/>
                <a:sym typeface="Calibri"/>
              </a:defRPr>
            </a:pPr>
            <a:r>
              <a:t>Έλεγχος: Αξιολόγηση του τι λειτούργησε/δεν λειτούργησε.</a:t>
            </a:r>
          </a:p>
          <a:p>
            <a:pPr marL="914400" lvl="1" indent="-304800">
              <a:buClr>
                <a:srgbClr val="000000"/>
              </a:buClr>
              <a:buSzPts val="1200"/>
              <a:buFont typeface="Calibri"/>
              <a:buChar char="○"/>
              <a:defRPr sz="1200">
                <a:latin typeface="Calibri"/>
                <a:ea typeface="Calibri"/>
                <a:cs typeface="Calibri"/>
                <a:sym typeface="Calibri"/>
              </a:defRPr>
            </a:pPr>
            <a:r>
              <a:t>Δράση: Βελτίωση του σχεδίου, ενσωμάτωση των βελτιώσεων.</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Shape 311"/>
          <p:cNvSpPr>
            <a:spLocks noGrp="1" noRot="1" noChangeAspect="1"/>
          </p:cNvSpPr>
          <p:nvPr>
            <p:ph type="sldImg"/>
          </p:nvPr>
        </p:nvSpPr>
        <p:spPr>
          <a:prstGeom prst="rect">
            <a:avLst/>
          </a:prstGeom>
        </p:spPr>
        <p:txBody>
          <a:bodyPr/>
          <a:lstStyle/>
          <a:p>
            <a:endParaRPr/>
          </a:p>
        </p:txBody>
      </p:sp>
      <p:sp>
        <p:nvSpPr>
          <p:cNvPr id="312" name="Shape 312"/>
          <p:cNvSpPr>
            <a:spLocks noGrp="1"/>
          </p:cNvSpPr>
          <p:nvPr>
            <p:ph type="body" sz="quarter" idx="1"/>
          </p:nvPr>
        </p:nvSpPr>
        <p:spPr>
          <a:prstGeom prst="rect">
            <a:avLst/>
          </a:prstGeom>
        </p:spPr>
        <p:txBody>
          <a:bodyPr/>
          <a:lstStyle/>
          <a:p>
            <a:pPr marL="228600">
              <a:defRPr sz="1100">
                <a:latin typeface="Calibri"/>
                <a:ea typeface="Calibri"/>
                <a:cs typeface="Calibri"/>
                <a:sym typeface="Calibri"/>
              </a:defRPr>
            </a:pPr>
            <a:r>
              <a:t>Οι βασικοί πυλώνες του μαθήματος 3 είναι: </a:t>
            </a:r>
            <a:endParaRPr sz="1200"/>
          </a:p>
          <a:p>
            <a:pPr marL="228600">
              <a:defRPr sz="1100">
                <a:latin typeface="Calibri"/>
                <a:ea typeface="Calibri"/>
                <a:cs typeface="Calibri"/>
                <a:sym typeface="Calibri"/>
              </a:defRPr>
            </a:pPr>
            <a:endParaRPr sz="1200"/>
          </a:p>
          <a:p>
            <a:pPr marL="457200" indent="-228600">
              <a:buClr>
                <a:srgbClr val="000000"/>
              </a:buClr>
              <a:buSzPts val="1200"/>
              <a:buFont typeface="Arial"/>
              <a:buChar char="•"/>
              <a:defRPr sz="1200">
                <a:latin typeface="Calibri"/>
                <a:ea typeface="Calibri"/>
                <a:cs typeface="Calibri"/>
                <a:sym typeface="Calibri"/>
              </a:defRPr>
            </a:pPr>
            <a:r>
              <a:t>Προετοιμασία του εκπαιδευτή - Μάθηση στην αίθουσα: Σχεδιασμός περιβαλλόντων μάθησης χωρίς αποκλεισμούς και συμμετοχή των συμμετεχόντων</a:t>
            </a:r>
          </a:p>
          <a:p>
            <a:pPr marL="457200" indent="-228600">
              <a:buClr>
                <a:srgbClr val="000000"/>
              </a:buClr>
              <a:buSzPts val="1200"/>
              <a:buFont typeface="Arial"/>
              <a:buChar char="•"/>
              <a:defRPr sz="1200">
                <a:latin typeface="Calibri"/>
                <a:ea typeface="Calibri"/>
                <a:cs typeface="Calibri"/>
                <a:sym typeface="Calibri"/>
              </a:defRPr>
            </a:pPr>
            <a:r>
              <a:t>Πλοήγηση στις σχέσεις εξουσίας </a:t>
            </a:r>
          </a:p>
          <a:p>
            <a:pPr marL="457200" indent="-228600">
              <a:buClr>
                <a:srgbClr val="000000"/>
              </a:buClr>
              <a:buSzPts val="1200"/>
              <a:buFont typeface="Arial"/>
              <a:buChar char="•"/>
              <a:defRPr sz="1200">
                <a:latin typeface="Calibri"/>
                <a:ea typeface="Calibri"/>
                <a:cs typeface="Calibri"/>
                <a:sym typeface="Calibri"/>
              </a:defRPr>
            </a:pPr>
            <a:r>
              <a:t>Έννοιες και στρατηγικές DEI </a:t>
            </a:r>
          </a:p>
          <a:p>
            <a:pPr marL="457200" indent="-228600">
              <a:buClr>
                <a:srgbClr val="000000"/>
              </a:buClr>
              <a:buSzPts val="1200"/>
              <a:buFont typeface="Arial"/>
              <a:buChar char="•"/>
              <a:defRPr sz="1200">
                <a:latin typeface="Calibri"/>
                <a:ea typeface="Calibri"/>
                <a:cs typeface="Calibri"/>
                <a:sym typeface="Calibri"/>
              </a:defRPr>
            </a:pPr>
            <a:r>
              <a:t>Δημιουργία προσαρμοστικής νοοτροπίας και ανθεκτικότητας: πρακτικές συμβουλές και στρατηγικές</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Shape 135"/>
          <p:cNvSpPr>
            <a:spLocks noGrp="1" noRot="1" noChangeAspect="1"/>
          </p:cNvSpPr>
          <p:nvPr>
            <p:ph type="sldImg"/>
          </p:nvPr>
        </p:nvSpPr>
        <p:spPr>
          <a:prstGeom prst="rect">
            <a:avLst/>
          </a:prstGeom>
        </p:spPr>
        <p:txBody>
          <a:bodyPr/>
          <a:lstStyle/>
          <a:p>
            <a:endParaRPr/>
          </a:p>
        </p:txBody>
      </p:sp>
      <p:sp>
        <p:nvSpPr>
          <p:cNvPr id="136" name="Shape 136"/>
          <p:cNvSpPr>
            <a:spLocks noGrp="1"/>
          </p:cNvSpPr>
          <p:nvPr>
            <p:ph type="body" sz="quarter" idx="1"/>
          </p:nvPr>
        </p:nvSpPr>
        <p:spPr>
          <a:prstGeom prst="rect">
            <a:avLst/>
          </a:prstGeom>
        </p:spPr>
        <p:txBody>
          <a:bodyPr/>
          <a:lstStyle/>
          <a:p>
            <a:pPr algn="just">
              <a:lnSpc>
                <a:spcPct val="115000"/>
              </a:lnSpc>
              <a:spcBef>
                <a:spcPts val="1200"/>
              </a:spcBef>
              <a:defRPr sz="1200" b="1">
                <a:latin typeface="Calibri"/>
                <a:ea typeface="Calibri"/>
                <a:cs typeface="Calibri"/>
                <a:sym typeface="Calibri"/>
              </a:defRPr>
            </a:pPr>
            <a:r>
              <a:t>Βασικοί ορισμοί της διαχείρισης ανθρώπινου δυναμικού  - δεξιότητες επικοινωνίας -  είναι:</a:t>
            </a:r>
          </a:p>
          <a:p>
            <a:pPr algn="just">
              <a:lnSpc>
                <a:spcPct val="115000"/>
              </a:lnSpc>
              <a:spcBef>
                <a:spcPts val="1200"/>
              </a:spcBef>
              <a:defRPr sz="1200" b="1">
                <a:latin typeface="Calibri"/>
                <a:ea typeface="Calibri"/>
                <a:cs typeface="Calibri"/>
                <a:sym typeface="Calibri"/>
              </a:defRPr>
            </a:pPr>
            <a:r>
              <a:t>Επικοινωνία </a:t>
            </a:r>
            <a:r>
              <a:rPr b="0"/>
              <a:t>– Η</a:t>
            </a:r>
            <a:r>
              <a:t> ικανότητα </a:t>
            </a:r>
            <a:r>
              <a:rPr b="0"/>
              <a:t>να εκφράζεις με σαφήνεια τις ιδέες σου, να ακούς ενεργά και να διασφαλίζεις την ομαλή ροή των πληροφοριών σε όλη την ομάδα. Είναι ζωτικής σημασίας για την αποσαφήνιση παρεξηγήσεων και τη διατήρηση της συνοχής της ομάδας.</a:t>
            </a:r>
          </a:p>
          <a:p>
            <a:pPr algn="just">
              <a:lnSpc>
                <a:spcPct val="115000"/>
              </a:lnSpc>
              <a:spcBef>
                <a:spcPts val="1200"/>
              </a:spcBef>
              <a:defRPr sz="1200" b="1">
                <a:latin typeface="Calibri"/>
                <a:ea typeface="Calibri"/>
                <a:cs typeface="Calibri"/>
                <a:sym typeface="Calibri"/>
              </a:defRPr>
            </a:pPr>
            <a:r>
              <a:t>Ηγεσία </a:t>
            </a:r>
            <a:r>
              <a:rPr b="0"/>
              <a:t>– Η</a:t>
            </a:r>
            <a:r>
              <a:t> ικανότητα </a:t>
            </a:r>
            <a:r>
              <a:rPr b="0"/>
              <a:t>να εμπνέεις, να καθοδηγείς και να λαμβάνεις αποφάσεις, ισορροπώντας παράλληλα την καλλιτεχνική όραση και την ευημερία της ομάδας. Διαδραματίζει βασικό ρόλο στην επίλυση συγκρούσεων και στην επαναπροσανατολισμό των ομάδων κατά τη διάρκεια προκλήσεων.</a:t>
            </a:r>
            <a:br>
              <a:rPr b="0"/>
            </a:br>
            <a:br>
              <a:rPr b="0"/>
            </a:br>
            <a:r>
              <a:t>Προσαρμοστικότητα </a:t>
            </a:r>
            <a:r>
              <a:rPr b="0"/>
              <a:t>– Η</a:t>
            </a:r>
            <a:r>
              <a:t> ικανότητα </a:t>
            </a:r>
            <a:r>
              <a:rPr b="0"/>
              <a:t>να προσαρμόζεται κανείς γρήγορα σε αλλαγές στο πρόγραμμα, στη δυναμική της ομάδας ή στη δημιουργική κατεύθυνση. Είναι απαραίτητη για τη διατήρηση της συνέχειας και της παραγωγικότητας όταν αντιμετωπίζονται απρόσμενες διαταραχές.</a:t>
            </a:r>
          </a:p>
          <a:p>
            <a:pPr algn="just">
              <a:lnSpc>
                <a:spcPct val="115000"/>
              </a:lnSpc>
              <a:spcBef>
                <a:spcPts val="1200"/>
              </a:spcBef>
              <a:defRPr sz="1200" b="1">
                <a:latin typeface="Calibri"/>
                <a:ea typeface="Calibri"/>
                <a:cs typeface="Calibri"/>
                <a:sym typeface="Calibri"/>
              </a:defRPr>
            </a:pPr>
            <a:r>
              <a:t>Συναισθηματική νοημοσύνη </a:t>
            </a:r>
            <a:r>
              <a:rPr b="0"/>
              <a:t>– Η </a:t>
            </a:r>
            <a:r>
              <a:t>συνειδητοποίηση </a:t>
            </a:r>
            <a:r>
              <a:rPr b="0"/>
              <a:t>και ο έλεγχος των συναισθημάτων του ατόμου, με παράλληλη κατανόηση και ευαισθησία απέναντι στους άλλους. Υποστηρίζει τη δημιουργία ενός περιβάλλοντος ομαδικής εργασίας που χαρακτηρίζεται από ενσωμάτωση και αλληλοϋποστήριξη.</a:t>
            </a:r>
          </a:p>
          <a:p>
            <a:pPr algn="just">
              <a:lnSpc>
                <a:spcPct val="115000"/>
              </a:lnSpc>
              <a:spcBef>
                <a:spcPts val="1200"/>
              </a:spcBef>
              <a:defRPr sz="1200" b="1">
                <a:latin typeface="Calibri"/>
                <a:ea typeface="Calibri"/>
                <a:cs typeface="Calibri"/>
                <a:sym typeface="Calibri"/>
              </a:defRPr>
            </a:pPr>
            <a:r>
              <a:t>Η ανθεκτικότητα </a:t>
            </a:r>
            <a:r>
              <a:rPr b="0"/>
              <a:t>είναι αυτό που μας βοηθά να παραμένουμε προσγειωμένοι όταν αντιμετωπίζουμε αποτυχίες. Ως </a:t>
            </a:r>
            <a:r>
              <a:t>δεξιότητα</a:t>
            </a:r>
            <a:r>
              <a:rPr b="0"/>
              <a:t>, αφορά τον χειρισμό της πίεσης και την επαναφορά της εστίασης. Ως</a:t>
            </a:r>
            <a:r>
              <a:t> ικανότητα</a:t>
            </a:r>
            <a:r>
              <a:rPr b="0"/>
              <a:t>, αφορά τον τρόπο με τον οποίο συμπεριφερόμαστε στους άλλους – παραμένοντας σταθεροί, προσφέροντας υποστήριξη και προσαρμοζόμενοι μαζί στις προκλήσεις.</a:t>
            </a:r>
          </a:p>
          <a:p>
            <a:pPr algn="just">
              <a:lnSpc>
                <a:spcPct val="115000"/>
              </a:lnSpc>
              <a:spcBef>
                <a:spcPts val="1200"/>
              </a:spcBef>
              <a:defRPr sz="1200">
                <a:latin typeface="Calibri"/>
                <a:ea typeface="Calibri"/>
                <a:cs typeface="Calibri"/>
                <a:sym typeface="Calibri"/>
              </a:defRPr>
            </a:pPr>
            <a:endParaRPr b="0"/>
          </a:p>
          <a:p>
            <a:pPr marL="228600">
              <a:defRPr sz="1200">
                <a:latin typeface="Calibri"/>
                <a:ea typeface="Calibri"/>
                <a:cs typeface="Calibri"/>
                <a:sym typeface="Calibri"/>
              </a:defRPr>
            </a:pPr>
            <a:r>
              <a:t>Η ισχυρή διαχείριση ανθρώπινου δυναμικού καλλιεργεί την ανθεκτικότητα δημιουργώντας εμπιστοσύνη, ηγούμενη με ενσυναίσθηση και διατηρώντας την επικοινωνία ειλικρινή και σαφή όταν αυτό έχει μεγαλύτερη σημασία.</a:t>
            </a:r>
            <a:br/>
            <a:endParaRPr b="1"/>
          </a:p>
          <a:p>
            <a:pPr>
              <a:defRPr sz="1200" b="1">
                <a:latin typeface="Calibri"/>
                <a:ea typeface="Calibri"/>
                <a:cs typeface="Calibri"/>
                <a:sym typeface="Calibri"/>
              </a:defRPr>
            </a:pPr>
            <a:r>
              <a:t>Παραδείγματα από τον τομέα των ζωντανών παραστάσεων:</a:t>
            </a:r>
          </a:p>
          <a:p>
            <a:pPr>
              <a:defRPr sz="1200">
                <a:latin typeface="Calibri"/>
                <a:ea typeface="Calibri"/>
                <a:cs typeface="Calibri"/>
                <a:sym typeface="Calibri"/>
              </a:defRPr>
            </a:pPr>
            <a:r>
              <a:t>Οι μαλακές δεξιότητες, όπως η συναισθηματική νοημοσύνη, η προσαρμοστικότητα και η συνεργατική ηγεσία, είναι απαραίτητες σε όλους τους κλάδους. Δείτε πώς εκδηλώνονται σε διαφορετικά πλαίσια:</a:t>
            </a:r>
          </a:p>
          <a:p>
            <a:pPr>
              <a:defRPr sz="1200" b="1">
                <a:latin typeface="Calibri"/>
                <a:ea typeface="Calibri"/>
                <a:cs typeface="Calibri"/>
                <a:sym typeface="Calibri"/>
              </a:defRPr>
            </a:pPr>
            <a:endParaRPr/>
          </a:p>
          <a:p>
            <a:pPr>
              <a:defRPr sz="1200" b="1">
                <a:latin typeface="Calibri"/>
                <a:ea typeface="Calibri"/>
                <a:cs typeface="Calibri"/>
                <a:sym typeface="Calibri"/>
              </a:defRPr>
            </a:pPr>
            <a:r>
              <a:t>Χορός</a:t>
            </a:r>
            <a:r>
              <a:rPr b="0"/>
              <a:t>: Η ρύθμιση των συναισθημάτων υποστηρίζει τους καλλιτέχνες μέσω της σωματικής καταπόνησης, της εκφραστικής ευαισθησίας και του συγχρονισμού του συνόλου.</a:t>
            </a:r>
          </a:p>
          <a:p>
            <a:pPr>
              <a:defRPr sz="1200" b="1">
                <a:latin typeface="Calibri"/>
                <a:ea typeface="Calibri"/>
                <a:cs typeface="Calibri"/>
                <a:sym typeface="Calibri"/>
              </a:defRPr>
            </a:pPr>
            <a:endParaRPr b="0"/>
          </a:p>
          <a:p>
            <a:pPr>
              <a:defRPr sz="1200" b="1">
                <a:latin typeface="Calibri"/>
                <a:ea typeface="Calibri"/>
                <a:cs typeface="Calibri"/>
                <a:sym typeface="Calibri"/>
              </a:defRPr>
            </a:pPr>
            <a:r>
              <a:t>Μουσική</a:t>
            </a:r>
            <a:r>
              <a:rPr b="0"/>
              <a:t>: Η προσαρμοστικότητα βοηθά τα σύνολα να ανταποκρίνονται στις αλλαγές του τέμπο, στον αυτοσχεδιασμό και στην ακουστική των ζωντανών παραστάσεων.</a:t>
            </a:r>
          </a:p>
          <a:p>
            <a:pPr>
              <a:defRPr sz="1200" b="1">
                <a:latin typeface="Calibri"/>
                <a:ea typeface="Calibri"/>
                <a:cs typeface="Calibri"/>
                <a:sym typeface="Calibri"/>
              </a:defRPr>
            </a:pPr>
            <a:endParaRPr b="0"/>
          </a:p>
          <a:p>
            <a:pPr>
              <a:defRPr sz="1200" b="1">
                <a:latin typeface="Calibri"/>
                <a:ea typeface="Calibri"/>
                <a:cs typeface="Calibri"/>
                <a:sym typeface="Calibri"/>
              </a:defRPr>
            </a:pPr>
            <a:r>
              <a:t>Τέχνες του τσίρκου</a:t>
            </a:r>
            <a:r>
              <a:rPr b="0"/>
              <a:t>: Η εμπιστοσύνη και η ανθεκτικότητα είναι απαραίτητες για τη διαχείριση του κινδύνου, της ακρίβειας και της αλληλεξάρτησης.</a:t>
            </a:r>
          </a:p>
          <a:p>
            <a:pPr>
              <a:defRPr sz="1200" b="1">
                <a:latin typeface="Calibri"/>
                <a:ea typeface="Calibri"/>
                <a:cs typeface="Calibri"/>
                <a:sym typeface="Calibri"/>
              </a:defRPr>
            </a:pPr>
            <a:endParaRPr b="0"/>
          </a:p>
          <a:p>
            <a:pPr>
              <a:defRPr sz="1200" b="1">
                <a:latin typeface="Calibri"/>
                <a:ea typeface="Calibri"/>
                <a:cs typeface="Calibri"/>
                <a:sym typeface="Calibri"/>
              </a:defRPr>
            </a:pPr>
            <a:r>
              <a:t>Λόγος</a:t>
            </a:r>
            <a:r>
              <a:rPr b="0"/>
              <a:t>: Η ενσυναίσθηση και η ακρόαση ενισχύουν τη σύνδεση μεταξύ διαφορετικών εμπειριών ζωής και πολιτισμικών αφηγήσεων.</a:t>
            </a:r>
          </a:p>
          <a:p>
            <a:pPr>
              <a:defRPr sz="1200" b="1">
                <a:latin typeface="Calibri"/>
                <a:ea typeface="Calibri"/>
                <a:cs typeface="Calibri"/>
                <a:sym typeface="Calibri"/>
              </a:defRPr>
            </a:pPr>
            <a:endParaRPr b="0"/>
          </a:p>
          <a:p>
            <a:pPr>
              <a:defRPr sz="1200" b="1">
                <a:latin typeface="Calibri"/>
                <a:ea typeface="Calibri"/>
                <a:cs typeface="Calibri"/>
                <a:sym typeface="Calibri"/>
              </a:defRPr>
            </a:pPr>
            <a:r>
              <a:t>Φεστιβάλ</a:t>
            </a:r>
            <a:r>
              <a:rPr b="0"/>
              <a:t>: Η σαφής επικοινωνία και η συναισθηματική ευελιξία βοηθούν τις ομάδες να συντονίζονται μεταξύ των χώρων, των ρόλων και των χρονοδιαγραμμάτων.</a:t>
            </a:r>
          </a:p>
          <a:p>
            <a:pPr marL="228600">
              <a:defRPr sz="1200">
                <a:latin typeface="Calibri"/>
                <a:ea typeface="Calibri"/>
                <a:cs typeface="Calibri"/>
                <a:sym typeface="Calibri"/>
              </a:defRPr>
            </a:pPr>
            <a:r>
              <a:t>💡Αφιερώστε χρόνο για να σκεφτείτε πώς τα εργαλεία επίλυσης συγκρούσεων μπορούν να προσαρμοστούν στο συγκεκριμένο ρυθμό, τους ρόλους και τις πιέσεις κάθε παράστασης.</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 name="Shape 320"/>
          <p:cNvSpPr>
            <a:spLocks noGrp="1" noRot="1" noChangeAspect="1"/>
          </p:cNvSpPr>
          <p:nvPr>
            <p:ph type="sldImg"/>
          </p:nvPr>
        </p:nvSpPr>
        <p:spPr>
          <a:prstGeom prst="rect">
            <a:avLst/>
          </a:prstGeom>
        </p:spPr>
        <p:txBody>
          <a:bodyPr/>
          <a:lstStyle/>
          <a:p>
            <a:endParaRPr/>
          </a:p>
        </p:txBody>
      </p:sp>
      <p:sp>
        <p:nvSpPr>
          <p:cNvPr id="321" name="Shape 321"/>
          <p:cNvSpPr>
            <a:spLocks noGrp="1"/>
          </p:cNvSpPr>
          <p:nvPr>
            <p:ph type="body" sz="quarter" idx="1"/>
          </p:nvPr>
        </p:nvSpPr>
        <p:spPr>
          <a:prstGeom prst="rect">
            <a:avLst/>
          </a:prstGeom>
        </p:spPr>
        <p:txBody>
          <a:bodyPr/>
          <a:lstStyle/>
          <a:p>
            <a:pPr marL="457200" indent="-304800" algn="just">
              <a:lnSpc>
                <a:spcPct val="115000"/>
              </a:lnSpc>
              <a:spcBef>
                <a:spcPts val="200"/>
              </a:spcBef>
              <a:buClr>
                <a:srgbClr val="569838"/>
              </a:buClr>
              <a:buSzPts val="1200"/>
              <a:buFont typeface="Calibri"/>
              <a:buChar char="➔"/>
              <a:defRPr sz="1200">
                <a:solidFill>
                  <a:srgbClr val="569838"/>
                </a:solidFill>
                <a:latin typeface="Calibri"/>
                <a:ea typeface="Calibri"/>
                <a:cs typeface="Calibri"/>
                <a:sym typeface="Calibri"/>
              </a:defRPr>
            </a:pPr>
            <a:r>
              <a:t>Κατανόηση των σχέσεων εξουσίας στις παραστατικές τέχνες</a:t>
            </a:r>
          </a:p>
          <a:p>
            <a:pPr>
              <a:lnSpc>
                <a:spcPct val="115000"/>
              </a:lnSpc>
              <a:spcBef>
                <a:spcPts val="1200"/>
              </a:spcBef>
              <a:defRPr sz="1100">
                <a:latin typeface="Calibri"/>
                <a:ea typeface="Calibri"/>
                <a:cs typeface="Calibri"/>
                <a:sym typeface="Calibri"/>
              </a:defRPr>
            </a:pPr>
            <a:r>
              <a:t>Η εξουσία διαμορφώνει κάθε πτυχή των παραστατικών τεχνών, από τη σύλληψη ενός έργου μέχρι την υποδοχή του από το κοινό. Η κατανόηση αυτών των δυναμικών δημιουργεί χώρο για πιο δίκαιη και αποτελεσματική συνεργασία. Η αντιμετώπιση των σχέσεων εξουσίας είναι καθοριστική για την ενδυνάμωση των μαθητών και των ομάδων τους, ώστε να δημιουργήσουν εργασιακά περιβάλλοντα χωρίς αποκλεισμούς, διαφανή και πραγματικά επιτυχημένα. Το κλειδί βρίσκεται στην κατανόηση του πού και γιατί αναδύονται οι δυναμικές εξουσίας — και πώς να προσαρμοζόμαστε για να τις διαχειριζόμαστε. </a:t>
            </a:r>
          </a:p>
          <a:p>
            <a:pPr>
              <a:lnSpc>
                <a:spcPct val="115000"/>
              </a:lnSpc>
              <a:spcBef>
                <a:spcPts val="1200"/>
              </a:spcBef>
              <a:defRPr sz="1100">
                <a:solidFill>
                  <a:srgbClr val="569838"/>
                </a:solidFill>
                <a:latin typeface="Calibri"/>
                <a:ea typeface="Calibri"/>
                <a:cs typeface="Calibri"/>
                <a:sym typeface="Calibri"/>
              </a:defRPr>
            </a:pPr>
            <a:r>
              <a:t>i. Πού βρίσκεται η εξουσία: </a:t>
            </a:r>
            <a:br/>
            <a:r>
              <a:rPr>
                <a:solidFill>
                  <a:srgbClr val="000000"/>
                </a:solidFill>
              </a:rPr>
              <a:t>Η εξουσία δεν είναι μόνο τυπική (ιεραρχίες, φορείς χρηματοδότησης κ.λπ.). Υπάρχει επίσης σε πιο λεπτό επίπεδο:</a:t>
            </a:r>
          </a:p>
          <a:p>
            <a:pPr marL="457200" indent="-298450">
              <a:lnSpc>
                <a:spcPct val="115000"/>
              </a:lnSpc>
              <a:spcBef>
                <a:spcPts val="1200"/>
              </a:spcBef>
              <a:buClr>
                <a:srgbClr val="000000"/>
              </a:buClr>
              <a:buSzPts val="1100"/>
              <a:buFont typeface="Calibri"/>
              <a:buChar char="●"/>
              <a:defRPr sz="1100" b="1">
                <a:latin typeface="Calibri"/>
                <a:ea typeface="Calibri"/>
                <a:cs typeface="Calibri"/>
                <a:sym typeface="Calibri"/>
              </a:defRPr>
            </a:pPr>
            <a:r>
              <a:t>Άτυπες ιεραρχίες: </a:t>
            </a:r>
            <a:r>
              <a:rPr b="0"/>
              <a:t>Με βάση την εμπειρία, την ορατότητα, τη φήμη ή τον έλεγχο των πόρων (π.χ. τεχνικά εργαλεία, χρόνος πρόβας).</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Ανεπίσημοι κανόνες και πολιτισμικές νόρμες: </a:t>
            </a:r>
            <a:r>
              <a:rPr b="0"/>
              <a:t>Το «αόρατο πρόγραμμα σπουδών» των αναμενόμενων συμπεριφορών (π.χ. να λέτε πάντα «ναι», να αποφεύγετε τις ανεπιθύμητες σημειώσεις), το οποίο μπορεί να ενισχύσει την ιεραρχία και να σιγήσει την αμηχανία.</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Άτυπα δίκτυα: </a:t>
            </a:r>
            <a:r>
              <a:rPr b="0"/>
              <a:t>Κύκλοι «γνωριμιών» που διαμορφώνουν τις ευκαιρίες εργασίας, τις συνεργασίες και την πρόσβαση, αποκλείοντας συχνά όσους δεν έχουν </a:t>
            </a:r>
            <a:r>
              <a:rPr b="0" i="1"/>
              <a:t>εσωτερικές </a:t>
            </a:r>
            <a:r>
              <a:rPr b="0"/>
              <a:t>συνδέσεις.</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Φύλακες:</a:t>
            </a:r>
            <a:r>
              <a:rPr b="0"/>
              <a:t> Άτομα ή ιδρύματα (σχολεία, ατζέντες, διευθυντές καστ) και ψηφιακά συστήματα που ελέγχουν την πρόσβαση σε πόρους, την ορατότητα και την εξέλιξη της καριέρας, χρησιμοποιώντας συχνά υποκειμενικά κριτήρια που μπορούν να ενισχύσουν τις υπάρχουσες προκαταλήψεις (π.χ. αλγόριθμοι κοινωνικών μέσων, εργαλεία τεχνητής νοημοσύνης, πλατφόρμες streaming).</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Εξωτερικές επιρροές: </a:t>
            </a:r>
            <a:r>
              <a:rPr b="0"/>
              <a:t>Χρηματοδότες, κριτικοί ή ενδιαφερόμενοι της κοινότητας μπορούν να επηρεάσουν σημαντικά τις εσωτερικές αποφάσεις.</a:t>
            </a:r>
          </a:p>
          <a:p>
            <a:pPr>
              <a:lnSpc>
                <a:spcPct val="115000"/>
              </a:lnSpc>
              <a:spcBef>
                <a:spcPts val="1200"/>
              </a:spcBef>
              <a:defRPr sz="1100">
                <a:solidFill>
                  <a:srgbClr val="569838"/>
                </a:solidFill>
                <a:latin typeface="Calibri"/>
                <a:ea typeface="Calibri"/>
                <a:cs typeface="Calibri"/>
                <a:sym typeface="Calibri"/>
              </a:defRPr>
            </a:pPr>
            <a:r>
              <a:t>ii. Γιατί η κατανόηση της εξουσίας είναι σημαντική για τις ομάδες:</a:t>
            </a:r>
          </a:p>
          <a:p>
            <a:pPr marL="457200" indent="-298450">
              <a:lnSpc>
                <a:spcPct val="115000"/>
              </a:lnSpc>
              <a:spcBef>
                <a:spcPts val="1200"/>
              </a:spcBef>
              <a:buClr>
                <a:srgbClr val="000000"/>
              </a:buClr>
              <a:buSzPts val="1100"/>
              <a:buFont typeface="Calibri"/>
              <a:buChar char="●"/>
              <a:defRPr sz="1100" b="1">
                <a:latin typeface="Calibri"/>
                <a:ea typeface="Calibri"/>
                <a:cs typeface="Calibri"/>
                <a:sym typeface="Calibri"/>
              </a:defRPr>
            </a:pPr>
            <a:r>
              <a:t>Επίδραση στη συνεργασία: </a:t>
            </a:r>
            <a:r>
              <a:rPr b="0"/>
              <a:t>Η σιωπηρή ή ανισορροπημένη εξουσία μπορεί να οδηγήσει σε παρεξηγήσεις, καθυστερήσεις, απογοήτευση και περιορισμένη συμμετοχή. Η συνειδητοποίηση οδηγεί σε ομαλότερη και πιο παραγωγική ομαδική εργασία.</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Λήψη αποφάσεων: </a:t>
            </a:r>
            <a:r>
              <a:rPr b="0"/>
              <a:t>Οι δυναμικές της εξουσίας καθορίζουν «ποιος αποφασίζει» και ποιανού η φωνή έχει βάρος, ακόμη και εκτός των επίσημων ρόλων.</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Ένταξη και αποκλεισμός: </a:t>
            </a:r>
            <a:r>
              <a:rPr b="0"/>
              <a:t>Οι δομές εξουσίας επηρεάζουν βαθιά το ποιος αισθάνεται ότι ανήκει, ακούγεται, προσλαμβάνεται ή εντάσσεται. Μπορούν να διατηρήσουν ανισορροπίες ακόμη και με επίσημες πολιτικές ισότητας.</a:t>
            </a:r>
          </a:p>
          <a:p>
            <a:pPr marL="457200" indent="-298450">
              <a:lnSpc>
                <a:spcPct val="115000"/>
              </a:lnSpc>
              <a:buClr>
                <a:srgbClr val="000000"/>
              </a:buClr>
              <a:buSzPts val="1100"/>
              <a:buFont typeface="Calibri"/>
              <a:buChar char="●"/>
              <a:defRPr sz="1100" b="1">
                <a:latin typeface="Calibri"/>
                <a:ea typeface="Calibri"/>
                <a:cs typeface="Calibri"/>
                <a:sym typeface="Calibri"/>
              </a:defRPr>
            </a:pPr>
            <a:r>
              <a:t>Διακρίσεις: </a:t>
            </a:r>
            <a:r>
              <a:rPr b="0"/>
              <a:t>Η ανισορροπία εξουσίας διευκολύνει τις διακρίσεις, είτε αυτές είναι ρητές (άμεσες πράξεις), είτε λεπτές (μικροεπιθετικότητα, ασυνείδητες προκαταλήψεις), είτε δομικές (θεσμικές νόρμες, κενά εκπροσώπησης, κοινωνικοοικονομικά εμπόδια).</a:t>
            </a:r>
            <a:br>
              <a:rPr b="0"/>
            </a:br>
            <a:endParaRPr b="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 name="Shape 329"/>
          <p:cNvSpPr>
            <a:spLocks noGrp="1" noRot="1" noChangeAspect="1"/>
          </p:cNvSpPr>
          <p:nvPr>
            <p:ph type="sldImg"/>
          </p:nvPr>
        </p:nvSpPr>
        <p:spPr>
          <a:prstGeom prst="rect">
            <a:avLst/>
          </a:prstGeom>
        </p:spPr>
        <p:txBody>
          <a:bodyPr/>
          <a:lstStyle/>
          <a:p>
            <a:endParaRPr/>
          </a:p>
        </p:txBody>
      </p:sp>
      <p:sp>
        <p:nvSpPr>
          <p:cNvPr id="330" name="Shape 330"/>
          <p:cNvSpPr>
            <a:spLocks noGrp="1"/>
          </p:cNvSpPr>
          <p:nvPr>
            <p:ph type="body" sz="quarter" idx="1"/>
          </p:nvPr>
        </p:nvSpPr>
        <p:spPr>
          <a:prstGeom prst="rect">
            <a:avLst/>
          </a:prstGeom>
        </p:spPr>
        <p:txBody>
          <a:bodyPr/>
          <a:lstStyle/>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Πώς να προσαρμοστείτε για να προωθήσετε ισότιμες δυναμικές στην πράξη;</a:t>
            </a:r>
            <a:r>
              <a:rPr i="1"/>
              <a:t> 📌 </a:t>
            </a:r>
            <a:r>
              <a:t>Εστίαση εκπαιδευτή: </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Προώθηση της ευαισθητοποίησης: </a:t>
            </a:r>
            <a:r>
              <a:rPr b="0"/>
              <a:t>Ενθαρρύνετε τους μαθητές να θέτουν κριτικά ερωτήματα: «Ποιος αποφασίζει; Ποιανού η φωνή έχει βάρος; Ποιος επωφελείται από τις άγραφες νόρμες; Ποιανού η φωνή λείπει;»</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Αμφισβητήστε τα σιωπηρά: </a:t>
            </a:r>
            <a:r>
              <a:rPr b="0"/>
              <a:t>Καθοδηγήστε τις συζητήσεις γύρω από τον «επαγγελματισμό» και τους πολιτισμικούς κανόνες για να εντοπίσετε και να αμφισβητήσετε τις πρακτικές αποκλεισμού.</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Υποστηρίξτε τη διαφάνεια: </a:t>
            </a:r>
            <a:r>
              <a:rPr b="0"/>
              <a:t>Καθοδηγήστε τους μαθητές να αναζητούν σαφήνεια στις διαδικασίες λήψης αποφάσεων και στην κατανομή των πόρων.</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Ενθαρρύνετε τα δίκτυα χωρίς αποκλεισμούς: </a:t>
            </a:r>
            <a:r>
              <a:rPr b="0"/>
              <a:t>Τονίστε τη σημασία της σκόπιμης επέκτασης των επαγγελματικών κύκλων πέρα από τα γνωστά πρόσωπα, προκειμένου να προωθηθεί η πολυμορφία.</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Ενδυνάμωση της εποικοδομητικής δράσης:</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Εκφράστε την άποψή σας: </a:t>
            </a:r>
            <a:r>
              <a:rPr b="0"/>
              <a:t>Ενθαρρύνετε την αποφασιστική (όχι επιθετική) επικοινωνία για την αντιμετώπιση των διακρίσεων ή των ανισορροπιών που παρατηρείτε.</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Αμφισβητήστε τα κριτήρια: </a:t>
            </a:r>
            <a:r>
              <a:rPr b="0"/>
              <a:t>Αμφισβητήστε ασαφή κριτήρια επιλογής και προτείνετε εναλλακτικές λύσεις χωρίς αποκλεισμούς.</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Τεκμηρίωση και υπεράσπιση: </a:t>
            </a:r>
            <a:r>
              <a:rPr b="0"/>
              <a:t>Διδάξτε τη σημασία της τεκμηρίωσης των περιστατικών και της προώθησης συστημικών αλλαγών πολιτικής.</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Δημιουργήστε υποστήριξη: </a:t>
            </a:r>
            <a:r>
              <a:rPr b="0"/>
              <a:t>Δώστε έμφαση στην αναζήτηση και την προσφορά υποστήριξης όταν αντιμετωπίζετε δύσκολες δυναμικές εξουσίας.</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Shape 336"/>
          <p:cNvSpPr>
            <a:spLocks noGrp="1" noRot="1" noChangeAspect="1"/>
          </p:cNvSpPr>
          <p:nvPr>
            <p:ph type="sldImg"/>
          </p:nvPr>
        </p:nvSpPr>
        <p:spPr>
          <a:prstGeom prst="rect">
            <a:avLst/>
          </a:prstGeom>
        </p:spPr>
        <p:txBody>
          <a:bodyPr/>
          <a:lstStyle/>
          <a:p>
            <a:endParaRPr/>
          </a:p>
        </p:txBody>
      </p:sp>
      <p:sp>
        <p:nvSpPr>
          <p:cNvPr id="337" name="Shape 337"/>
          <p:cNvSpPr>
            <a:spLocks noGrp="1"/>
          </p:cNvSpPr>
          <p:nvPr>
            <p:ph type="body" sz="quarter" idx="1"/>
          </p:nvPr>
        </p:nvSpPr>
        <p:spPr>
          <a:prstGeom prst="rect">
            <a:avLst/>
          </a:prstGeom>
        </p:spPr>
        <p:txBody>
          <a:bodyPr/>
          <a:lstStyle/>
          <a:p>
            <a:pPr indent="457200">
              <a:lnSpc>
                <a:spcPct val="115000"/>
              </a:lnSpc>
              <a:spcBef>
                <a:spcPts val="1200"/>
              </a:spcBef>
              <a:defRPr sz="1200" b="1">
                <a:latin typeface="Calibri"/>
                <a:ea typeface="Calibri"/>
                <a:cs typeface="Calibri"/>
                <a:sym typeface="Calibri"/>
              </a:defRPr>
            </a:pPr>
            <a:r>
              <a:t>Έννοιες και στρατηγικές DEI </a:t>
            </a:r>
          </a:p>
          <a:p>
            <a:pPr>
              <a:lnSpc>
                <a:spcPct val="115000"/>
              </a:lnSpc>
              <a:spcBef>
                <a:spcPts val="1200"/>
              </a:spcBef>
              <a:defRPr sz="1200">
                <a:latin typeface="Calibri"/>
                <a:ea typeface="Calibri"/>
                <a:cs typeface="Calibri"/>
                <a:sym typeface="Calibri"/>
              </a:defRPr>
            </a:pPr>
            <a:r>
              <a:t>Η πολυμορφία, η ισότητα και η ένταξη (DEI) είναι θεμελιώδεις αρχές που βασίζονται στα ανθρώπινα δικαιώματα και είναι απαραίτητες για τη δημιουργία δίκαιων, σεβαστών και ζωντανών χώρων στις παραστατικές τέχνες.</a:t>
            </a:r>
          </a:p>
          <a:p>
            <a:pPr>
              <a:lnSpc>
                <a:spcPct val="115000"/>
              </a:lnSpc>
              <a:spcBef>
                <a:spcPts val="1200"/>
              </a:spcBef>
              <a:defRPr sz="1200">
                <a:latin typeface="Calibri"/>
                <a:ea typeface="Calibri"/>
                <a:cs typeface="Calibri"/>
                <a:sym typeface="Calibri"/>
              </a:defRPr>
            </a:pPr>
            <a:r>
              <a:t>Οι βασικές έννοιες του DEI είναι: </a:t>
            </a:r>
            <a:br/>
            <a:endParaRPr/>
          </a:p>
          <a:p>
            <a:pPr marL="457200" indent="-304800">
              <a:lnSpc>
                <a:spcPct val="115000"/>
              </a:lnSpc>
              <a:buClr>
                <a:srgbClr val="000000"/>
              </a:buClr>
              <a:buSzPts val="1200"/>
              <a:buFont typeface="Calibri"/>
              <a:buChar char="●"/>
              <a:defRPr sz="1200" b="1">
                <a:latin typeface="Calibri"/>
                <a:ea typeface="Calibri"/>
                <a:cs typeface="Calibri"/>
                <a:sym typeface="Calibri"/>
              </a:defRPr>
            </a:pPr>
            <a:r>
              <a:t>Ποικιλομορφία</a:t>
            </a:r>
            <a:r>
              <a:rPr b="0"/>
              <a:t>: Το πλήρες φάσμα των ανθρώπινων διαφορών (φυλή, φύλο, ηλικία, αναπηρία, κουλτούρα κ.λπ.), που εμπλουτίζει τη δημιουργικότητα και την αφήγηση.</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Ισότητα</a:t>
            </a:r>
            <a:r>
              <a:rPr b="0"/>
              <a:t>: Διασφάλιση της δίκαιης πρόσβασης με την αντιμετώπιση συστημικών εμποδίων και την παροχή εξατομικευμένων ευκαιριών, πόρων και υποστήριξης, ώστε όλοι να μπορούν να συνεισφέρουν και να επιτύχουν.</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Ένταξη</a:t>
            </a:r>
            <a:r>
              <a:rPr b="0"/>
              <a:t>: Η ενεργή δημιουργία χώρων όπου όλοι αισθάνονται ευπρόσδεκτοι, σεβαστοί, υποστηριζόμενοι και εκτιμώμενοι, ενθαρρύνοντας την πλήρη συμμετοχή.</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Ισότητα</a:t>
            </a:r>
            <a:r>
              <a:rPr b="0"/>
              <a:t>: Στόχος είναι όλοι να έχουν τις ίδιες ευκαιρίες και πόρους. Είναι ένα επιθυμητό αποτέλεσμα, αλλά απαιτεί ισότητα για να ληφθούν υπόψη τα ιστορικά μειονεκτήματα.</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Διατομεακότητα</a:t>
            </a:r>
            <a:r>
              <a:rPr b="0"/>
              <a:t>: Ένα πλαίσιο που αναγνωρίζει τον τρόπο με τον οποίο οι διασταυρούμενοι δείκτες ταυτότητας (π.χ. φυλή, φύλο, τάξη) διαμορφώνουν μοναδικές εμπειρίες διακρίσεων και προνομίων, προωθώντας την ενσυναίσθηση και την ευρύτερη δημιουργική έκφραση.</a:t>
            </a:r>
          </a:p>
          <a:p>
            <a:pPr indent="457200">
              <a:lnSpc>
                <a:spcPct val="115000"/>
              </a:lnSpc>
              <a:defRPr sz="1200">
                <a:latin typeface="Calibri"/>
                <a:ea typeface="Calibri"/>
                <a:cs typeface="Calibri"/>
                <a:sym typeface="Calibri"/>
              </a:defRPr>
            </a:pPr>
            <a:br/>
            <a:r>
              <a:rPr b="1"/>
              <a:t>Πλαίσιο DEI σε δράση: Οι κατευθυντήριες αρχές και πρακτικές είναι</a:t>
            </a:r>
          </a:p>
          <a:p>
            <a:pPr marL="457200" indent="-304800">
              <a:lnSpc>
                <a:spcPct val="115000"/>
              </a:lnSpc>
              <a:buClr>
                <a:srgbClr val="000000"/>
              </a:buClr>
              <a:buSzPts val="1200"/>
              <a:buAutoNum type="arabicPeriod"/>
              <a:defRPr sz="1200" u="sng">
                <a:latin typeface="Calibri"/>
                <a:ea typeface="Calibri"/>
                <a:cs typeface="Calibri"/>
                <a:sym typeface="Calibri"/>
              </a:defRPr>
            </a:pPr>
            <a:r>
              <a:t>Ανάπτυξη στρατηγικής DEI (</a:t>
            </a:r>
            <a:r>
              <a:rPr u="none"/>
              <a:t>Βασικά στοιχεία: Καθορισμός μετρήσιμων στόχων, πλαίσια λογοδοσίας, συστήματα υποστήριξης για υποεκπροσωπούμενους επαγγελματίες, συνεχής αξιολόγηση) </a:t>
            </a:r>
          </a:p>
          <a:p>
            <a:pPr indent="914400">
              <a:lnSpc>
                <a:spcPct val="115000"/>
              </a:lnSpc>
              <a:defRPr sz="1200" i="1" u="sng">
                <a:latin typeface="Calibri"/>
                <a:ea typeface="Calibri"/>
                <a:cs typeface="Calibri"/>
                <a:sym typeface="Calibri"/>
              </a:defRPr>
            </a:pPr>
            <a:r>
              <a:t>Γιατί είναι σημαντικό; </a:t>
            </a:r>
            <a:r>
              <a:rPr u="none"/>
              <a:t>Για να κατανοήσουμε και να καθοδηγήσουμε τη στρατηγική εφαρμογή του DEI εντός των οργανισμών, εξασφαλίζοντας βιώσιμη και αποτελεσματική αλλαγή.</a:t>
            </a:r>
          </a:p>
          <a:p>
            <a:pPr marL="457200" indent="-304800">
              <a:lnSpc>
                <a:spcPct val="115000"/>
              </a:lnSpc>
              <a:buClr>
                <a:srgbClr val="000000"/>
              </a:buClr>
              <a:buSzPts val="1200"/>
              <a:buAutoNum type="arabicPeriod"/>
              <a:defRPr sz="1200" u="sng">
                <a:latin typeface="Calibri"/>
                <a:ea typeface="Calibri"/>
                <a:cs typeface="Calibri"/>
                <a:sym typeface="Calibri"/>
              </a:defRPr>
            </a:pPr>
            <a:r>
              <a:t>Υιοθέτηση </a:t>
            </a:r>
            <a:r>
              <a:rPr u="none"/>
              <a:t>γλώσσας</a:t>
            </a:r>
            <a:r>
              <a:t> χωρίς αποκλεισμούς </a:t>
            </a:r>
            <a:r>
              <a:rPr u="none"/>
              <a:t>(Βασικά στοιχεία: Κατευθυντήρια φιλοσοφία, πρακτική εφαρμογή, συνεχής προσαρμογή)</a:t>
            </a:r>
          </a:p>
          <a:p>
            <a:pPr indent="914400">
              <a:lnSpc>
                <a:spcPct val="115000"/>
              </a:lnSpc>
              <a:defRPr sz="1200" i="1" u="sng">
                <a:latin typeface="Calibri"/>
                <a:ea typeface="Calibri"/>
                <a:cs typeface="Calibri"/>
                <a:sym typeface="Calibri"/>
              </a:defRPr>
            </a:pPr>
            <a:r>
              <a:t>Γιατί είναι σημαντικό; </a:t>
            </a:r>
            <a:r>
              <a:rPr u="none"/>
              <a:t>Για να δημιουργηθεί ψυχολογική ασφάλεια, να οικοδομηθεί εμπιστοσύνη και να διασφαλιστεί ότι όλες οι φωνές αισθάνονται ότι εκτιμώνται, αντανακλώντας τις ηθικές δεσμεύσεις ενός οργανισμού στις καθημερινές αλληλεπιδράσεις.</a:t>
            </a:r>
          </a:p>
          <a:p>
            <a:pPr indent="914400">
              <a:lnSpc>
                <a:spcPct val="115000"/>
              </a:lnSpc>
              <a:defRPr sz="1000">
                <a:latin typeface="Calibri"/>
                <a:ea typeface="Calibri"/>
                <a:cs typeface="Calibri"/>
                <a:sym typeface="Calibri"/>
              </a:defRPr>
            </a:pPr>
            <a:endParaRPr u="none"/>
          </a:p>
          <a:p>
            <a:pPr marL="457200" indent="-304800">
              <a:lnSpc>
                <a:spcPct val="115000"/>
              </a:lnSpc>
              <a:buClr>
                <a:srgbClr val="000000"/>
              </a:buClr>
              <a:buSzPts val="1200"/>
              <a:buAutoNum type="arabicPeriod"/>
              <a:defRPr sz="1200" u="sng">
                <a:latin typeface="Calibri"/>
                <a:ea typeface="Calibri"/>
                <a:cs typeface="Calibri"/>
                <a:sym typeface="Calibri"/>
              </a:defRPr>
            </a:pPr>
            <a:r>
              <a:t>Δημιουργία κουλτούρας σεβασμού και λογοδοσίας </a:t>
            </a:r>
            <a:r>
              <a:rPr u="none"/>
              <a:t>(Βασικά στοιχεία: Ενεργητική ακρόαση, εργαλεία εμπιστοσύνης και συναισθηματικής ασφάλειας, κοινή συλλογική ευθύνη, πολιτικές κατά των διακρίσεων.</a:t>
            </a:r>
          </a:p>
          <a:p>
            <a:pPr indent="914400">
              <a:lnSpc>
                <a:spcPct val="115000"/>
              </a:lnSpc>
              <a:defRPr sz="1200" i="1" u="sng">
                <a:latin typeface="Calibri"/>
                <a:ea typeface="Calibri"/>
                <a:cs typeface="Calibri"/>
                <a:sym typeface="Calibri"/>
              </a:defRPr>
            </a:pPr>
            <a:r>
              <a:t>Γιατί είναι σημαντικό; </a:t>
            </a:r>
            <a:r>
              <a:rPr u="none"/>
              <a:t>Για να δημιουργηθεί ένα περιβάλλον όπου η ευαλωτότητα είναι ασφαλής, η επικοινωνία είναι σαφής και οι αξίες DEI υποστηρίζονται με συνέπεια μέσω συλλογικών προσπαθειών και σαφών πολιτικών.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Shape 344"/>
          <p:cNvSpPr>
            <a:spLocks noGrp="1" noRot="1" noChangeAspect="1"/>
          </p:cNvSpPr>
          <p:nvPr>
            <p:ph type="sldImg"/>
          </p:nvPr>
        </p:nvSpPr>
        <p:spPr>
          <a:prstGeom prst="rect">
            <a:avLst/>
          </a:prstGeom>
        </p:spPr>
        <p:txBody>
          <a:bodyPr/>
          <a:lstStyle/>
          <a:p>
            <a:endParaRPr/>
          </a:p>
        </p:txBody>
      </p:sp>
      <p:sp>
        <p:nvSpPr>
          <p:cNvPr id="345" name="Shape 345"/>
          <p:cNvSpPr>
            <a:spLocks noGrp="1"/>
          </p:cNvSpPr>
          <p:nvPr>
            <p:ph type="body" sz="quarter" idx="1"/>
          </p:nvPr>
        </p:nvSpPr>
        <p:spPr>
          <a:prstGeom prst="rect">
            <a:avLst/>
          </a:prstGeom>
        </p:spPr>
        <p:txBody>
          <a:bodyPr/>
          <a:lstStyle/>
          <a:p>
            <a:pPr algn="just">
              <a:lnSpc>
                <a:spcPct val="115000"/>
              </a:lnSpc>
              <a:spcBef>
                <a:spcPts val="200"/>
              </a:spcBef>
              <a:defRPr sz="1200" b="1">
                <a:latin typeface="Calibri"/>
                <a:ea typeface="Calibri"/>
                <a:cs typeface="Calibri"/>
                <a:sym typeface="Calibri"/>
              </a:defRPr>
            </a:pPr>
            <a:r>
              <a:t> Ανάπτυξη προσαρμοστικής νοοτροπίας και ανθεκτικότητας </a:t>
            </a:r>
          </a:p>
          <a:p>
            <a:pPr marL="457200" indent="-317500" algn="just">
              <a:lnSpc>
                <a:spcPct val="115000"/>
              </a:lnSpc>
              <a:spcBef>
                <a:spcPts val="600"/>
              </a:spcBef>
              <a:buClr>
                <a:srgbClr val="000000"/>
              </a:buClr>
              <a:buSzPts val="1200"/>
              <a:buFont typeface="Calibri"/>
              <a:buChar char="-"/>
              <a:defRPr sz="1200">
                <a:latin typeface="Calibri"/>
                <a:ea typeface="Calibri"/>
                <a:cs typeface="Calibri"/>
                <a:sym typeface="Calibri"/>
              </a:defRPr>
            </a:pPr>
            <a:r>
              <a:t>Αποδοχή της πολυπλοκότητας </a:t>
            </a:r>
          </a:p>
          <a:p>
            <a:pPr algn="just">
              <a:lnSpc>
                <a:spcPct val="115000"/>
              </a:lnSpc>
              <a:spcBef>
                <a:spcPts val="1200"/>
              </a:spcBef>
              <a:defRPr sz="1200" b="1">
                <a:latin typeface="Calibri"/>
                <a:ea typeface="Calibri"/>
                <a:cs typeface="Calibri"/>
                <a:sym typeface="Calibri"/>
              </a:defRPr>
            </a:pPr>
            <a:r>
              <a:t>Η πολυπλοκότητα </a:t>
            </a:r>
            <a:r>
              <a:rPr b="0"/>
              <a:t>είναι εγγενής στις παραστατικές τέχνες — δεν αποτελεί εμπόδιο, αλλά ένα ζωντανό σύστημα που προσφέρει δημιουργικό δυναμικό.</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Οφέλη: Η αποδοχή της πολυπλοκότητας πυροδοτεί την καινοτομία, διευρύνει τη δημιουργικότητα, διαμορφώνει ισχυρότερους ηγέτες και ενισχύει τη βιωσιμότητα του οργανισμού.</a:t>
            </a:r>
          </a:p>
          <a:p>
            <a:pPr marL="457200" indent="-304800">
              <a:lnSpc>
                <a:spcPct val="115000"/>
              </a:lnSpc>
              <a:buClr>
                <a:srgbClr val="000000"/>
              </a:buClr>
              <a:buSzPts val="1200"/>
              <a:buFont typeface="Calibri"/>
              <a:buChar char="●"/>
              <a:defRPr sz="1200">
                <a:latin typeface="Calibri"/>
                <a:ea typeface="Calibri"/>
                <a:cs typeface="Calibri"/>
                <a:sym typeface="Calibri"/>
              </a:defRPr>
            </a:pPr>
            <a:r>
              <a:t>Αλληλεξάρτηση: Αναγνωρίστε ότι η καλλιτεχνική ελευθερία, η λειτουργική αποδοτικότητα και ο οικονομικός σχεδιασμός είναι βαθιά αλληλένδετα και απαιτούν μια ολιστική προσέγγιση για την εξεύρεση ισορροπίας.</a:t>
            </a:r>
          </a:p>
          <a:p>
            <a:pPr>
              <a:lnSpc>
                <a:spcPct val="115000"/>
              </a:lnSpc>
              <a:spcBef>
                <a:spcPts val="1200"/>
              </a:spcBef>
              <a:defRPr sz="1200">
                <a:latin typeface="Calibri"/>
                <a:ea typeface="Calibri"/>
                <a:cs typeface="Calibri"/>
                <a:sym typeface="Calibri"/>
              </a:defRPr>
            </a:pPr>
            <a:r>
              <a:t>Οι δεξιότητες όπως η προσαρμοστικότητα και η διαχείριση της αλλαγής, μαζί με την αυτοφροντίδα και την υποστήριξη της κοινότητας, μας δίνουν τη δύναμη να αντιμετωπίζουμε την πολυπλοκότητα με αυτοπεποίθηση.</a:t>
            </a:r>
          </a:p>
          <a:p>
            <a:pPr marL="457200" indent="-317500">
              <a:lnSpc>
                <a:spcPct val="115000"/>
              </a:lnSpc>
              <a:spcBef>
                <a:spcPts val="1200"/>
              </a:spcBef>
              <a:buClr>
                <a:srgbClr val="000000"/>
              </a:buClr>
              <a:buSzPts val="1200"/>
              <a:buFont typeface="Calibri"/>
              <a:buChar char="-"/>
              <a:defRPr sz="1200" b="1">
                <a:latin typeface="Calibri"/>
                <a:ea typeface="Calibri"/>
                <a:cs typeface="Calibri"/>
                <a:sym typeface="Calibri"/>
              </a:defRPr>
            </a:pPr>
            <a:r>
              <a:t>Ανάπτυξη προσαρμοστικής νοοτροπίας</a:t>
            </a:r>
            <a:r>
              <a:rPr b="0"/>
              <a:t>: το να παραμένεις σχετικός απαιτεί μια προσαρμοστική νοοτροπία που βλέπει την αλλαγή ως ευκαιρία και όχι ως απειλή.</a:t>
            </a:r>
          </a:p>
          <a:p>
            <a:pPr indent="457200">
              <a:lnSpc>
                <a:spcPct val="115000"/>
              </a:lnSpc>
              <a:spcBef>
                <a:spcPts val="1200"/>
              </a:spcBef>
              <a:defRPr sz="1200" b="1">
                <a:latin typeface="Calibri"/>
                <a:ea typeface="Calibri"/>
                <a:cs typeface="Calibri"/>
                <a:sym typeface="Calibri"/>
              </a:defRPr>
            </a:pPr>
            <a:r>
              <a:t>Βασικά στοιχεία:</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Ανοιχτό πνεύμα: </a:t>
            </a:r>
            <a:r>
              <a:rPr b="0"/>
              <a:t>Προθυμία να εξερευνήσετε νέες ιδέες, τεχνολογίες και συμπεριφορές του κοινού.</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Ανθεκτικότητα: </a:t>
            </a:r>
            <a:r>
              <a:rPr b="0"/>
              <a:t>Ικανότητα να αντιμετωπίζετε τις αποτυχίες, να μαθαίνετε, να ανακάμπτετε και να αφήνετε πίσω ό,τι δεν λειτουργεί πλέον.</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Δημιουργική επίλυση προβλημάτων: </a:t>
            </a:r>
            <a:r>
              <a:rPr b="0"/>
              <a:t>Εύρεση νέων τρόπων αντιμετώπισης των προκλήσεων, υιοθέτηση της καινοτομίας (π.χ. ψηφιακές μορφές, νέα μοντέλα εμπλοκής).</a:t>
            </a:r>
          </a:p>
          <a:p>
            <a:pPr marL="914400" lvl="1" indent="-304800">
              <a:lnSpc>
                <a:spcPct val="115000"/>
              </a:lnSpc>
              <a:buClr>
                <a:srgbClr val="000000"/>
              </a:buClr>
              <a:buSzPts val="1200"/>
              <a:buFont typeface="Calibri"/>
              <a:buChar char="○"/>
              <a:defRPr sz="1200" b="1">
                <a:latin typeface="Calibri"/>
                <a:ea typeface="Calibri"/>
                <a:cs typeface="Calibri"/>
                <a:sym typeface="Calibri"/>
              </a:defRPr>
            </a:pPr>
            <a:r>
              <a:t>Υπερνίκηση της αντίστασης: </a:t>
            </a:r>
            <a:r>
              <a:rPr b="0"/>
              <a:t>Προσαρμοστικότητα στην υπέρβαση της αντίστασης που βασίζεται στον φόβο με ανοιχτό πνεύμα, ενσυναίσθηση και δημιουργική ηγεσία, αντί για βία.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 name="Shape 353"/>
          <p:cNvSpPr>
            <a:spLocks noGrp="1" noRot="1" noChangeAspect="1"/>
          </p:cNvSpPr>
          <p:nvPr>
            <p:ph type="sldImg"/>
          </p:nvPr>
        </p:nvSpPr>
        <p:spPr>
          <a:prstGeom prst="rect">
            <a:avLst/>
          </a:prstGeom>
        </p:spPr>
        <p:txBody>
          <a:bodyPr/>
          <a:lstStyle/>
          <a:p>
            <a:endParaRPr/>
          </a:p>
        </p:txBody>
      </p:sp>
      <p:sp>
        <p:nvSpPr>
          <p:cNvPr id="354" name="Shape 354"/>
          <p:cNvSpPr>
            <a:spLocks noGrp="1"/>
          </p:cNvSpPr>
          <p:nvPr>
            <p:ph type="body" sz="quarter" idx="1"/>
          </p:nvPr>
        </p:nvSpPr>
        <p:spPr>
          <a:prstGeom prst="rect">
            <a:avLst/>
          </a:prstGeom>
        </p:spPr>
        <p:txBody>
          <a:bodyPr/>
          <a:lstStyle/>
          <a:p>
            <a:pPr>
              <a:lnSpc>
                <a:spcPct val="115000"/>
              </a:lnSpc>
              <a:spcBef>
                <a:spcPts val="1200"/>
              </a:spcBef>
              <a:defRPr sz="1200">
                <a:latin typeface="Calibri"/>
                <a:ea typeface="Calibri"/>
                <a:cs typeface="Calibri"/>
                <a:sym typeface="Calibri"/>
              </a:defRPr>
            </a:pPr>
            <a:r>
              <a:t>Οικοδόμηση ανθεκτικότητας: Πρακτικές στρατηγικές </a:t>
            </a:r>
          </a:p>
          <a:p>
            <a:pPr marL="457200" indent="-304800">
              <a:lnSpc>
                <a:spcPct val="115000"/>
              </a:lnSpc>
              <a:spcBef>
                <a:spcPts val="1200"/>
              </a:spcBef>
              <a:buClr>
                <a:srgbClr val="000000"/>
              </a:buClr>
              <a:buSzPts val="1200"/>
              <a:buFont typeface="Calibri"/>
              <a:buChar char="●"/>
              <a:defRPr sz="1200" b="1">
                <a:latin typeface="Calibri"/>
                <a:ea typeface="Calibri"/>
                <a:cs typeface="Calibri"/>
                <a:sym typeface="Calibri"/>
              </a:defRPr>
            </a:pPr>
            <a:r>
              <a:t>Κατανόηση των αντιδράσεων:</a:t>
            </a:r>
            <a:r>
              <a:rPr b="0"/>
              <a:t> </a:t>
            </a:r>
            <a:br>
              <a:rPr b="0"/>
            </a:br>
            <a:r>
              <a:rPr b="0" i="1"/>
              <a:t>Χρησιμοποιήστε εργαλεία όπως το The Change Curve για να αναγνωρίσετε και να προβλέψετε τα συναισθηματικά στάδια (σοκ, αντίσταση, εξερεύνηση, αποδοχή) και τις τυπικές αντιδράσεις κατά τη διάρκεια των μεταβάσεων.</a:t>
            </a:r>
            <a:endParaRPr i="1"/>
          </a:p>
          <a:p>
            <a:pPr marL="457200" indent="-304800">
              <a:lnSpc>
                <a:spcPct val="115000"/>
              </a:lnSpc>
              <a:buClr>
                <a:srgbClr val="000000"/>
              </a:buClr>
              <a:buSzPts val="1200"/>
              <a:buFont typeface="Calibri"/>
              <a:buChar char="●"/>
              <a:defRPr sz="1200" b="1">
                <a:latin typeface="Calibri"/>
                <a:ea typeface="Calibri"/>
                <a:cs typeface="Calibri"/>
                <a:sym typeface="Calibri"/>
              </a:defRPr>
            </a:pPr>
            <a:r>
              <a:t>Σαφής επικοινωνία:</a:t>
            </a:r>
            <a:r>
              <a:rPr b="0"/>
              <a:t> </a:t>
            </a:r>
            <a:br>
              <a:rPr b="0"/>
            </a:br>
            <a:r>
              <a:rPr b="0" i="1"/>
              <a:t>«Σταθεροποιήστε ό,τι παραμένει» (υπενθυμίστε την αποστολή, τις αξίες) και «Δείξτε τη μεγάλη εικόνα» (χρονοδιαγράμματα, σχέδια) για να χτίσετε εμπιστοσύνη και να ηρεμήσετε την αβεβαιότητα με ειλικρινείς και συνεπείς πληροφορίες. </a:t>
            </a:r>
            <a:endParaRPr i="1"/>
          </a:p>
          <a:p>
            <a:pPr marL="457200" indent="-304800">
              <a:lnSpc>
                <a:spcPct val="115000"/>
              </a:lnSpc>
              <a:buClr>
                <a:srgbClr val="000000"/>
              </a:buClr>
              <a:buSzPts val="1200"/>
              <a:buFont typeface="Calibri"/>
              <a:buChar char="●"/>
              <a:defRPr sz="1200" b="1">
                <a:latin typeface="Calibri"/>
                <a:ea typeface="Calibri"/>
                <a:cs typeface="Calibri"/>
                <a:sym typeface="Calibri"/>
              </a:defRPr>
            </a:pPr>
            <a:r>
              <a:t>Συν-δημιουργία αλλαγής:</a:t>
            </a:r>
            <a:r>
              <a:rPr b="0"/>
              <a:t> </a:t>
            </a:r>
            <a:br>
              <a:rPr b="0"/>
            </a:br>
            <a:r>
              <a:rPr b="0" i="1"/>
              <a:t>Εμπλέξτε τις ομάδες μέσω «βρόχων ανατροφοδότησης» και «πρωταθλητών της αλλαγής» για να δημιουργήσετε αποδοχή και να μοιραστείτε το βάρος. Οι άνθρωποι υποστηρίζουν αυτό που βοηθούν να διαμορφώσουν.</a:t>
            </a:r>
            <a:endParaRPr i="1"/>
          </a:p>
          <a:p>
            <a:pPr marL="457200" indent="-304800">
              <a:lnSpc>
                <a:spcPct val="115000"/>
              </a:lnSpc>
              <a:buClr>
                <a:srgbClr val="000000"/>
              </a:buClr>
              <a:buSzPts val="1200"/>
              <a:buFont typeface="Calibri"/>
              <a:buChar char="●"/>
              <a:defRPr sz="1200" b="1">
                <a:latin typeface="Calibri"/>
                <a:ea typeface="Calibri"/>
                <a:cs typeface="Calibri"/>
                <a:sym typeface="Calibri"/>
              </a:defRPr>
            </a:pPr>
            <a:r>
              <a:t>Ενίσχυση της ανθεκτικότητας:</a:t>
            </a:r>
            <a:r>
              <a:rPr b="0"/>
              <a:t> </a:t>
            </a:r>
          </a:p>
          <a:p>
            <a:pPr indent="457200">
              <a:lnSpc>
                <a:spcPct val="115000"/>
              </a:lnSpc>
              <a:defRPr sz="1200" i="1">
                <a:latin typeface="Calibri"/>
                <a:ea typeface="Calibri"/>
                <a:cs typeface="Calibri"/>
                <a:sym typeface="Calibri"/>
              </a:defRPr>
            </a:pPr>
            <a:r>
              <a:t>Προώθηση της ψυχολογικής ασφάλειας (δημιουργία ενός ασφαλούς περιβάλλοντος για την ελεύθερη έκφραση) και επιβράβευση των γρήγορων επιτυχιών για τη δημιουργία δυναμικής και υποστήριξης.</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Από την ενόραση στη δράση:</a:t>
            </a:r>
          </a:p>
          <a:p>
            <a:pPr indent="457200">
              <a:lnSpc>
                <a:spcPct val="115000"/>
              </a:lnSpc>
              <a:defRPr sz="1200" i="1">
                <a:latin typeface="Calibri"/>
                <a:ea typeface="Calibri"/>
                <a:cs typeface="Calibri"/>
                <a:sym typeface="Calibri"/>
              </a:defRPr>
            </a:pPr>
            <a:r>
              <a:t> Καθοδηγήστε τον σχεδιασμό χρησιμοποιώντας απλά μοντέλα αλλαγής (π.χ. </a:t>
            </a:r>
            <a:r>
              <a:rPr u="sng">
                <a:solidFill>
                  <a:srgbClr val="0000FF"/>
                </a:solidFill>
                <a:uFill>
                  <a:solidFill>
                    <a:srgbClr val="0000FF"/>
                  </a:solidFill>
                </a:uFill>
                <a:hlinkClick r:id="rId3"/>
              </a:rPr>
              <a:t>ADKAR</a:t>
            </a:r>
            <a:r>
              <a:t>, </a:t>
            </a:r>
            <a:r>
              <a:rPr u="sng">
                <a:solidFill>
                  <a:srgbClr val="0000FF"/>
                </a:solidFill>
                <a:uFill>
                  <a:solidFill>
                    <a:srgbClr val="0000FF"/>
                  </a:solidFill>
                </a:uFill>
                <a:hlinkClick r:id="rId4"/>
              </a:rPr>
              <a:t>τα 3 πρώτα βήματα του Kotter</a:t>
            </a:r>
            <a:r>
              <a:t>) και εργαλεία όπως </a:t>
            </a:r>
            <a:r>
              <a:rPr u="sng">
                <a:solidFill>
                  <a:srgbClr val="0000FF"/>
                </a:solidFill>
                <a:uFill>
                  <a:solidFill>
                    <a:srgbClr val="0000FF"/>
                  </a:solidFill>
                </a:uFill>
                <a:hlinkClick r:id="rId5"/>
              </a:rPr>
              <a:t>το «Stakeholder mapping» </a:t>
            </a:r>
            <a:r>
              <a:t>και </a:t>
            </a:r>
            <a:r>
              <a:rPr u="sng">
                <a:solidFill>
                  <a:srgbClr val="0000FF"/>
                </a:solidFill>
                <a:uFill>
                  <a:solidFill>
                    <a:srgbClr val="0000FF"/>
                  </a:solidFill>
                </a:uFill>
                <a:hlinkClick r:id="rId6"/>
              </a:rPr>
              <a:t>το «Risk Radar</a:t>
            </a:r>
            <a:r>
              <a:t>».</a:t>
            </a:r>
            <a:endParaRPr>
              <a:solidFill>
                <a:srgbClr val="569838"/>
              </a:solidFill>
            </a:endParaRPr>
          </a:p>
          <a:p>
            <a:pPr algn="just">
              <a:lnSpc>
                <a:spcPct val="115000"/>
              </a:lnSpc>
              <a:spcBef>
                <a:spcPts val="1200"/>
              </a:spcBef>
              <a:defRPr sz="1200">
                <a:latin typeface="Calibri"/>
                <a:ea typeface="Calibri"/>
                <a:cs typeface="Calibri"/>
                <a:sym typeface="Calibri"/>
              </a:defRPr>
            </a:pPr>
            <a:r>
              <a:t>Στον δυναμικό και συχνά απαιτητικό κλάδο των παραστατικών τεχνών, </a:t>
            </a:r>
            <a:r>
              <a:rPr b="1"/>
              <a:t>η προσωπική και η συλλογική ανθεκτικότητα </a:t>
            </a:r>
            <a:r>
              <a:t>είναι ζωτικής σημασίας για τη διαρκή επιτυχία και την ευημερία. </a:t>
            </a:r>
          </a:p>
          <a:p>
            <a:pPr algn="just">
              <a:lnSpc>
                <a:spcPct val="115000"/>
              </a:lnSpc>
              <a:spcBef>
                <a:spcPts val="1200"/>
              </a:spcBef>
              <a:defRPr sz="1200">
                <a:latin typeface="Calibri"/>
                <a:ea typeface="Calibri"/>
                <a:cs typeface="Calibri"/>
                <a:sym typeface="Calibri"/>
              </a:defRPr>
            </a:pPr>
            <a:r>
              <a:t>Αυτές περιλαμβάνουν </a:t>
            </a:r>
            <a:r>
              <a:rPr b="1" u="sng"/>
              <a:t>βασικές πρακτικές </a:t>
            </a:r>
            <a:r>
              <a:t>όπως:</a:t>
            </a:r>
          </a:p>
          <a:p>
            <a:pPr marL="457200" indent="-304800" algn="just">
              <a:lnSpc>
                <a:spcPct val="115000"/>
              </a:lnSpc>
              <a:spcBef>
                <a:spcPts val="1200"/>
              </a:spcBef>
              <a:buClr>
                <a:srgbClr val="000000"/>
              </a:buClr>
              <a:buSzPts val="1200"/>
              <a:buFont typeface="Calibri"/>
              <a:buChar char="●"/>
              <a:defRPr sz="1200" b="1">
                <a:latin typeface="Calibri"/>
                <a:ea typeface="Calibri"/>
                <a:cs typeface="Calibri"/>
                <a:sym typeface="Calibri"/>
              </a:defRPr>
            </a:pPr>
            <a:r>
              <a:t>Φροντίδα του εαυτού:</a:t>
            </a:r>
            <a:br/>
            <a:r>
              <a:rPr b="0" i="1"/>
              <a:t>Δώστε έμφαση στη διαχείριση της ενέργειας, στον καθορισμό υγιών ορίων και στην αναγνώριση των περιορισμών για την πρόληψη της εξάντλησης και τη διατήρηση της ευημερίας.</a:t>
            </a:r>
            <a:endParaRPr i="1"/>
          </a:p>
          <a:p>
            <a:pPr marL="457200" indent="-304800">
              <a:lnSpc>
                <a:spcPct val="115000"/>
              </a:lnSpc>
              <a:buClr>
                <a:srgbClr val="000000"/>
              </a:buClr>
              <a:buSzPts val="1200"/>
              <a:buFont typeface="Calibri"/>
              <a:buChar char="●"/>
              <a:defRPr sz="1200" b="1">
                <a:latin typeface="Calibri"/>
                <a:ea typeface="Calibri"/>
                <a:cs typeface="Calibri"/>
                <a:sym typeface="Calibri"/>
              </a:defRPr>
            </a:pPr>
            <a:r>
              <a:t>Μάθηση από τις αποτυχίες:</a:t>
            </a:r>
            <a:r>
              <a:rPr b="0"/>
              <a:t> </a:t>
            </a:r>
            <a:br>
              <a:rPr b="0"/>
            </a:br>
            <a:r>
              <a:rPr b="0" i="1"/>
              <a:t>Αναθεωρήστε την «αποτυχία» ως ένα εργαλείο ανάπτυξης και βελτίωσης, όχι ως το τέλος της προόδου.</a:t>
            </a:r>
            <a:endParaRPr i="1"/>
          </a:p>
          <a:p>
            <a:pPr marL="457200" indent="-304800">
              <a:lnSpc>
                <a:spcPct val="115000"/>
              </a:lnSpc>
              <a:buClr>
                <a:srgbClr val="000000"/>
              </a:buClr>
              <a:buSzPts val="1200"/>
              <a:buFont typeface="Calibri"/>
              <a:buChar char="●"/>
              <a:defRPr sz="1200" b="1">
                <a:latin typeface="Calibri"/>
                <a:ea typeface="Calibri"/>
                <a:cs typeface="Calibri"/>
                <a:sym typeface="Calibri"/>
              </a:defRPr>
            </a:pPr>
            <a:r>
              <a:t>Συλλογική υποστήριξη:</a:t>
            </a:r>
            <a:r>
              <a:rPr b="0"/>
              <a:t> </a:t>
            </a:r>
            <a:br>
              <a:rPr b="0"/>
            </a:br>
            <a:r>
              <a:rPr b="0" i="1"/>
              <a:t>Τονίστε τη σημασία των ισχυρών δικτύων υποστήριξης και της δημιουργίας κοινότητας για τη διατήρηση της σταδιοδρομίας σε περιόδους αβεβαιότητας.</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Shape 364"/>
          <p:cNvSpPr>
            <a:spLocks noGrp="1" noRot="1" noChangeAspect="1"/>
          </p:cNvSpPr>
          <p:nvPr>
            <p:ph type="sldImg"/>
          </p:nvPr>
        </p:nvSpPr>
        <p:spPr>
          <a:prstGeom prst="rect">
            <a:avLst/>
          </a:prstGeom>
        </p:spPr>
        <p:txBody>
          <a:bodyPr/>
          <a:lstStyle/>
          <a:p>
            <a:endParaRPr/>
          </a:p>
        </p:txBody>
      </p:sp>
      <p:sp>
        <p:nvSpPr>
          <p:cNvPr id="365" name="Shape 365"/>
          <p:cNvSpPr>
            <a:spLocks noGrp="1"/>
          </p:cNvSpPr>
          <p:nvPr>
            <p:ph type="body" sz="quarter" idx="1"/>
          </p:nvPr>
        </p:nvSpPr>
        <p:spPr>
          <a:prstGeom prst="rect">
            <a:avLst/>
          </a:prstGeom>
        </p:spPr>
        <p:txBody>
          <a:bodyPr/>
          <a:lstStyle/>
          <a:p>
            <a:pPr marL="228600">
              <a:defRPr sz="1100">
                <a:latin typeface="Calibri"/>
                <a:ea typeface="Calibri"/>
                <a:cs typeface="Calibri"/>
                <a:sym typeface="Calibri"/>
              </a:defRPr>
            </a:pPr>
            <a:r>
              <a:t>Οι βασικοί πυλώνες του μαθήματος 4 είναι: </a:t>
            </a:r>
            <a:endParaRPr sz="1200"/>
          </a:p>
          <a:p>
            <a:pPr marL="228600">
              <a:defRPr sz="1100">
                <a:latin typeface="Calibri"/>
                <a:ea typeface="Calibri"/>
                <a:cs typeface="Calibri"/>
                <a:sym typeface="Calibri"/>
              </a:defRPr>
            </a:pPr>
            <a:endParaRPr sz="1200"/>
          </a:p>
          <a:p>
            <a:pPr marL="457200" indent="-228600">
              <a:buClr>
                <a:srgbClr val="000000"/>
              </a:buClr>
              <a:buSzPts val="1200"/>
              <a:buFont typeface="Arial"/>
              <a:buChar char="•"/>
              <a:defRPr sz="1200"/>
            </a:pPr>
            <a:r>
              <a:t>Προετοιμασία του εκπαιδευτή - Πέρα από την αίθουσα: Ενεργοποίηση της εφαρμογής των δεξιοτήτων επικοινωνίας και της δια βίου μάθησης</a:t>
            </a:r>
          </a:p>
          <a:p>
            <a:pPr marL="457200" indent="-228600">
              <a:buClr>
                <a:srgbClr val="000000"/>
              </a:buClr>
              <a:buSzPts val="1200"/>
              <a:buFont typeface="Arial"/>
              <a:buChar char="•"/>
              <a:defRPr sz="1200"/>
            </a:pPr>
            <a:r>
              <a:t>Ανάπτυξη νοοτροπίας ανάπτυξης για τη δια βίου μάθηση: Εργαλεία και προσεγγίσεις </a:t>
            </a:r>
          </a:p>
          <a:p>
            <a:pPr marL="457200" indent="-228600">
              <a:buClr>
                <a:srgbClr val="000000"/>
              </a:buClr>
              <a:buSzPts val="1200"/>
              <a:buFont typeface="Arial"/>
              <a:buChar char="•"/>
              <a:defRPr sz="1200"/>
            </a:pPr>
            <a:r>
              <a:t>Κατανόηση της διατομεακότητας των δεξιοτήτων και της μελλοντικής τους εξέλιξης </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 name="Shape 378"/>
          <p:cNvSpPr>
            <a:spLocks noGrp="1" noRot="1" noChangeAspect="1"/>
          </p:cNvSpPr>
          <p:nvPr>
            <p:ph type="sldImg"/>
          </p:nvPr>
        </p:nvSpPr>
        <p:spPr>
          <a:prstGeom prst="rect">
            <a:avLst/>
          </a:prstGeom>
        </p:spPr>
        <p:txBody>
          <a:bodyPr/>
          <a:lstStyle/>
          <a:p>
            <a:endParaRPr/>
          </a:p>
        </p:txBody>
      </p:sp>
      <p:sp>
        <p:nvSpPr>
          <p:cNvPr id="379" name="Shape 379"/>
          <p:cNvSpPr>
            <a:spLocks noGrp="1"/>
          </p:cNvSpPr>
          <p:nvPr>
            <p:ph type="body" sz="quarter" idx="1"/>
          </p:nvPr>
        </p:nvSpPr>
        <p:spPr>
          <a:prstGeom prst="rect">
            <a:avLst/>
          </a:prstGeom>
        </p:spPr>
        <p:txBody>
          <a:bodyPr/>
          <a:lstStyle/>
          <a:p>
            <a:pPr>
              <a:lnSpc>
                <a:spcPct val="115000"/>
              </a:lnSpc>
              <a:spcBef>
                <a:spcPts val="1200"/>
              </a:spcBef>
              <a:defRPr sz="1200" b="1">
                <a:latin typeface="Calibri"/>
                <a:ea typeface="Calibri"/>
                <a:cs typeface="Calibri"/>
                <a:sym typeface="Calibri"/>
              </a:defRPr>
            </a:pPr>
            <a:r>
              <a:t>Κατανόηση της διατομεακότητας των δεξιοτήτων και της μελλοντικής τους εξέλιξης</a:t>
            </a:r>
          </a:p>
          <a:p>
            <a:pPr>
              <a:lnSpc>
                <a:spcPct val="115000"/>
              </a:lnSpc>
              <a:spcBef>
                <a:spcPts val="1200"/>
              </a:spcBef>
              <a:defRPr sz="1200">
                <a:latin typeface="Calibri"/>
                <a:ea typeface="Calibri"/>
                <a:cs typeface="Calibri"/>
                <a:sym typeface="Calibri"/>
              </a:defRPr>
            </a:pPr>
            <a:r>
              <a:t>Το τελευταίο κεφάλαιο </a:t>
            </a:r>
            <a:r>
              <a:rPr b="1"/>
              <a:t>διερευνά τους λόγους για τους οποίους οι κοινωνικές δεξιότητες είναι απαραίτητες, </a:t>
            </a:r>
            <a:r>
              <a:t>διατομεακές ικανότητες για την πλοήγηση στις πολυπλοκότητες του σύγχρονου κόσμου, ιδίως στις παραστατικές τέχνες.</a:t>
            </a:r>
          </a:p>
          <a:p>
            <a:pPr>
              <a:lnSpc>
                <a:spcPct val="115000"/>
              </a:lnSpc>
              <a:spcBef>
                <a:spcPts val="1200"/>
              </a:spcBef>
              <a:defRPr sz="1200">
                <a:latin typeface="Calibri"/>
                <a:ea typeface="Calibri"/>
                <a:cs typeface="Calibri"/>
                <a:sym typeface="Calibri"/>
              </a:defRPr>
            </a:pPr>
            <a:r>
              <a:t> </a:t>
            </a:r>
            <a:r>
              <a:rPr b="1"/>
              <a:t>Εστιάζει στην κατανόηση της μεταβιβασιμότητας των δεξιοτήτων, </a:t>
            </a:r>
            <a:r>
              <a:t>του ρόλου τους σε κρίσιμους τομείς και του λόγου για τον οποίο η ανάπτυξή τους αποτελεί στρατηγική αναγκαιότητα.</a:t>
            </a:r>
          </a:p>
          <a:p>
            <a:pPr>
              <a:lnSpc>
                <a:spcPct val="115000"/>
              </a:lnSpc>
              <a:spcBef>
                <a:spcPts val="600"/>
              </a:spcBef>
              <a:defRPr sz="1200">
                <a:latin typeface="Calibri"/>
                <a:ea typeface="Calibri"/>
                <a:cs typeface="Calibri"/>
                <a:sym typeface="Calibri"/>
              </a:defRPr>
            </a:pPr>
            <a:endParaRPr/>
          </a:p>
          <a:p>
            <a:pPr>
              <a:lnSpc>
                <a:spcPct val="115000"/>
              </a:lnSpc>
              <a:spcBef>
                <a:spcPts val="600"/>
              </a:spcBef>
              <a:defRPr sz="1200">
                <a:latin typeface="Calibri"/>
                <a:ea typeface="Calibri"/>
                <a:cs typeface="Calibri"/>
                <a:sym typeface="Calibri"/>
              </a:defRPr>
            </a:pPr>
            <a:r>
              <a:t>Η μεταβιβάσιμη φύση και η διαχρονική αξία των δεξιοτήτων</a:t>
            </a:r>
          </a:p>
          <a:p>
            <a:pPr>
              <a:lnSpc>
                <a:spcPct val="115000"/>
              </a:lnSpc>
              <a:spcBef>
                <a:spcPts val="1200"/>
              </a:spcBef>
              <a:defRPr sz="1200">
                <a:latin typeface="Calibri"/>
                <a:ea typeface="Calibri"/>
                <a:cs typeface="Calibri"/>
                <a:sym typeface="Calibri"/>
              </a:defRPr>
            </a:pPr>
            <a:r>
              <a:t>Οι μαλακές δεξιότητες (π.χ. προσαρμοστικότητα, ενσυναίσθηση, επικοινωνία) είναι εξαιρετικά μεταβιβάσιμες σε διάφορους κλάδους, τομείς και επαγγελματικές θέσεις, σε αντίθεση με τις σκληρές δεξιότητες που σχετίζονται με συγκεκριμένες εργασίες.</a:t>
            </a:r>
          </a:p>
          <a:p>
            <a:pPr marL="457200" indent="-304800">
              <a:lnSpc>
                <a:spcPct val="115000"/>
              </a:lnSpc>
              <a:spcBef>
                <a:spcPts val="1200"/>
              </a:spcBef>
              <a:buClr>
                <a:srgbClr val="000000"/>
              </a:buClr>
              <a:buSzPts val="1200"/>
              <a:buFont typeface="Calibri"/>
              <a:buChar char="●"/>
              <a:defRPr sz="1200" b="1">
                <a:latin typeface="Calibri"/>
                <a:ea typeface="Calibri"/>
                <a:cs typeface="Calibri"/>
                <a:sym typeface="Calibri"/>
              </a:defRPr>
            </a:pPr>
            <a:r>
              <a:t>Ορισμός του ΟΟΣΑ: </a:t>
            </a:r>
            <a:r>
              <a:rPr b="0"/>
              <a:t>Ικανότητες υπεύθυνης χρήσης γνώσεων, στάσεων και αξιών για την επίτευξη στόχων, που επιτρέπουν στα άτομα να ανταποκρίνονται σε σύνθετες απαιτήσεις σε οποιοδήποτε περιβάλλον.</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Το μέλλον της εργασίας: </a:t>
            </a:r>
            <a:r>
              <a:rPr b="0"/>
              <a:t>Πρόκειται για ιδιότητες που η τεχνητή νοημοσύνη και οι μηχανές δεν μπορούν να αναπαράγουν εύκολα (συναισθηματική νοημοσύνη, κριτική σκέψη) και είναι ζωτικής σημασίας για τη δια βίου μάθηση και την αντιμετώπιση της αμφισημίας.</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Παγκόσμια ικανότητα: </a:t>
            </a:r>
            <a:r>
              <a:rPr b="0"/>
              <a:t>Προώθηση της επικοινωνίας και της συνεργασίας με σεβασμό σε διαφορετικές κουλτούρες και επαγγελματικά περιβάλλοντα.</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«Δεξιότητες σύντηξης»: </a:t>
            </a:r>
            <a:r>
              <a:rPr b="0"/>
              <a:t>Συνδυάζουν συναισθηματικές, γνωστικές και πρακτικές ικανότητες για να προετοιμάσουν τα άτομα για μελλοντικές ευκαιρίες.</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 name="Shape 387"/>
          <p:cNvSpPr>
            <a:spLocks noGrp="1" noRot="1" noChangeAspect="1"/>
          </p:cNvSpPr>
          <p:nvPr>
            <p:ph type="sldImg"/>
          </p:nvPr>
        </p:nvSpPr>
        <p:spPr>
          <a:prstGeom prst="rect">
            <a:avLst/>
          </a:prstGeom>
        </p:spPr>
        <p:txBody>
          <a:bodyPr/>
          <a:lstStyle/>
          <a:p>
            <a:endParaRPr/>
          </a:p>
        </p:txBody>
      </p:sp>
      <p:sp>
        <p:nvSpPr>
          <p:cNvPr id="388" name="Shape 388"/>
          <p:cNvSpPr>
            <a:spLocks noGrp="1"/>
          </p:cNvSpPr>
          <p:nvPr>
            <p:ph type="body" sz="quarter" idx="1"/>
          </p:nvPr>
        </p:nvSpPr>
        <p:spPr>
          <a:prstGeom prst="rect">
            <a:avLst/>
          </a:prstGeom>
        </p:spPr>
        <p:txBody>
          <a:bodyPr/>
          <a:lstStyle/>
          <a:p>
            <a:pPr>
              <a:lnSpc>
                <a:spcPct val="115000"/>
              </a:lnSpc>
              <a:spcBef>
                <a:spcPts val="1200"/>
              </a:spcBef>
              <a:defRPr sz="1200" b="1">
                <a:latin typeface="Calibri"/>
                <a:ea typeface="Calibri"/>
                <a:cs typeface="Calibri"/>
                <a:sym typeface="Calibri"/>
              </a:defRPr>
            </a:pPr>
            <a:r>
              <a:t>Κατανόηση της διατομεακότητας των δεξιοτήτων και της μελλοντικής τους εξέλιξης</a:t>
            </a:r>
          </a:p>
          <a:p>
            <a:pPr>
              <a:lnSpc>
                <a:spcPct val="115000"/>
              </a:lnSpc>
              <a:spcBef>
                <a:spcPts val="1200"/>
              </a:spcBef>
              <a:defRPr sz="1200">
                <a:latin typeface="Calibri"/>
                <a:ea typeface="Calibri"/>
                <a:cs typeface="Calibri"/>
                <a:sym typeface="Calibri"/>
              </a:defRPr>
            </a:pPr>
            <a:r>
              <a:t>Το τελευταίο κεφάλαιο </a:t>
            </a:r>
            <a:r>
              <a:rPr b="1"/>
              <a:t>διερευνά τους λόγους για τους οποίους οι κοινωνικές δεξιότητες είναι απαραίτητες, </a:t>
            </a:r>
            <a:r>
              <a:t>διατομεακές ικανότητες για την πλοήγηση στις πολυπλοκότητες του σύγχρονου κόσμου, ιδίως στις παραστατικές τέχνες.</a:t>
            </a:r>
          </a:p>
          <a:p>
            <a:pPr>
              <a:lnSpc>
                <a:spcPct val="115000"/>
              </a:lnSpc>
              <a:spcBef>
                <a:spcPts val="1200"/>
              </a:spcBef>
              <a:defRPr sz="1200">
                <a:latin typeface="Calibri"/>
                <a:ea typeface="Calibri"/>
                <a:cs typeface="Calibri"/>
                <a:sym typeface="Calibri"/>
              </a:defRPr>
            </a:pPr>
            <a:r>
              <a:t> </a:t>
            </a:r>
            <a:r>
              <a:rPr b="1"/>
              <a:t>Εστιάζει στην κατανόηση της μεταβιβασιμότητας των δεξιοτήτων, </a:t>
            </a:r>
            <a:r>
              <a:t>του ρόλου τους σε κρίσιμους τομείς και του λόγου για τον οποίο η ανάπτυξή τους αποτελεί στρατηγική αναγκαιότητα.</a:t>
            </a:r>
          </a:p>
          <a:p>
            <a:pPr>
              <a:lnSpc>
                <a:spcPct val="115000"/>
              </a:lnSpc>
              <a:spcBef>
                <a:spcPts val="600"/>
              </a:spcBef>
              <a:defRPr sz="1200">
                <a:latin typeface="Calibri"/>
                <a:ea typeface="Calibri"/>
                <a:cs typeface="Calibri"/>
                <a:sym typeface="Calibri"/>
              </a:defRPr>
            </a:pPr>
            <a:endParaRPr/>
          </a:p>
          <a:p>
            <a:pPr>
              <a:lnSpc>
                <a:spcPct val="115000"/>
              </a:lnSpc>
              <a:spcBef>
                <a:spcPts val="600"/>
              </a:spcBef>
              <a:defRPr sz="1200">
                <a:latin typeface="Calibri"/>
                <a:ea typeface="Calibri"/>
                <a:cs typeface="Calibri"/>
                <a:sym typeface="Calibri"/>
              </a:defRPr>
            </a:pPr>
            <a:r>
              <a:t>Η μεταβιβάσιμη φύση και η διαχρονική αξία των δεξιοτήτων</a:t>
            </a:r>
          </a:p>
          <a:p>
            <a:pPr>
              <a:lnSpc>
                <a:spcPct val="115000"/>
              </a:lnSpc>
              <a:spcBef>
                <a:spcPts val="1200"/>
              </a:spcBef>
              <a:defRPr sz="1200">
                <a:latin typeface="Calibri"/>
                <a:ea typeface="Calibri"/>
                <a:cs typeface="Calibri"/>
                <a:sym typeface="Calibri"/>
              </a:defRPr>
            </a:pPr>
            <a:r>
              <a:t>Οι κοινωνικές δεξιότητες (π.χ. προσαρμοστικότητα, ενσυναίσθηση, επικοινωνία) είναι εξαιρετικά μεταβιβάσιμες σε διάφορους κλάδους, τομείς και επαγγελματικές θέσεις, σε αντίθεση με τις ειδικές δεξιότητες που απαιτούνται για συγκεκριμένες εργασίες.</a:t>
            </a:r>
          </a:p>
          <a:p>
            <a:pPr marL="457200" indent="-304800">
              <a:lnSpc>
                <a:spcPct val="115000"/>
              </a:lnSpc>
              <a:spcBef>
                <a:spcPts val="1200"/>
              </a:spcBef>
              <a:buClr>
                <a:srgbClr val="000000"/>
              </a:buClr>
              <a:buSzPts val="1200"/>
              <a:buFont typeface="Calibri"/>
              <a:buChar char="●"/>
              <a:defRPr sz="1200" b="1">
                <a:latin typeface="Calibri"/>
                <a:ea typeface="Calibri"/>
                <a:cs typeface="Calibri"/>
                <a:sym typeface="Calibri"/>
              </a:defRPr>
            </a:pPr>
            <a:r>
              <a:t>Ορισμός του ΟΟΣΑ: </a:t>
            </a:r>
            <a:r>
              <a:rPr b="0"/>
              <a:t>Ικανότητες υπεύθυνης χρήσης γνώσεων, στάσεων και αξιών για την επίτευξη στόχων, που επιτρέπουν στα άτομα να ανταποκρίνονται σε σύνθετες απαιτήσεις σε οποιοδήποτε περιβάλλον.</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Το μέλλον της εργασίας: </a:t>
            </a:r>
            <a:r>
              <a:rPr b="0"/>
              <a:t>Πρόκειται για ιδιότητες που η τεχνητή νοημοσύνη και οι μηχανές δεν μπορούν να αναπαράγουν εύκολα (συναισθηματική νοημοσύνη, κριτική σκέψη) και είναι ζωτικής σημασίας για τη δια βίου μάθηση και την αντιμετώπιση της αμφισημίας.</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Παγκόσμια ικανότητα: </a:t>
            </a:r>
            <a:r>
              <a:rPr b="0"/>
              <a:t>Προώθηση της επικοινωνίας και της συνεργασίας με σεβασμό σε διαφορετικές κουλτούρες και επαγγελματικά περιβάλλοντα.</a:t>
            </a:r>
          </a:p>
          <a:p>
            <a:pPr marL="457200" indent="-304800">
              <a:lnSpc>
                <a:spcPct val="115000"/>
              </a:lnSpc>
              <a:buClr>
                <a:srgbClr val="000000"/>
              </a:buClr>
              <a:buSzPts val="1200"/>
              <a:buFont typeface="Calibri"/>
              <a:buChar char="●"/>
              <a:defRPr sz="1200" b="1">
                <a:latin typeface="Calibri"/>
                <a:ea typeface="Calibri"/>
                <a:cs typeface="Calibri"/>
                <a:sym typeface="Calibri"/>
              </a:defRPr>
            </a:pPr>
            <a:r>
              <a:t>«Δεξιότητες σύντηξης»: </a:t>
            </a:r>
            <a:r>
              <a:rPr b="0"/>
              <a:t>Συνδυάζουν συναισθηματικές, γνωστικές και πρακτικές ικανότητες για να προετοιμάσουν τα άτομα για μελλοντικές ευκαιρίες.</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 name="Shape 396"/>
          <p:cNvSpPr>
            <a:spLocks noGrp="1" noRot="1" noChangeAspect="1"/>
          </p:cNvSpPr>
          <p:nvPr>
            <p:ph type="sldImg"/>
          </p:nvPr>
        </p:nvSpPr>
        <p:spPr>
          <a:prstGeom prst="rect">
            <a:avLst/>
          </a:prstGeom>
        </p:spPr>
        <p:txBody>
          <a:bodyPr/>
          <a:lstStyle/>
          <a:p>
            <a:endParaRPr/>
          </a:p>
        </p:txBody>
      </p:sp>
      <p:sp>
        <p:nvSpPr>
          <p:cNvPr id="397" name="Shape 397"/>
          <p:cNvSpPr>
            <a:spLocks noGrp="1"/>
          </p:cNvSpPr>
          <p:nvPr>
            <p:ph type="body" sz="quarter" idx="1"/>
          </p:nvPr>
        </p:nvSpPr>
        <p:spPr>
          <a:prstGeom prst="rect">
            <a:avLst/>
          </a:prstGeom>
        </p:spPr>
        <p:txBody>
          <a:bodyPr/>
          <a:lstStyle/>
          <a:p>
            <a:pPr>
              <a:lnSpc>
                <a:spcPct val="115000"/>
              </a:lnSpc>
              <a:spcBef>
                <a:spcPts val="200"/>
              </a:spcBef>
              <a:defRPr sz="1200" b="1">
                <a:latin typeface="Calibri"/>
                <a:ea typeface="Calibri"/>
                <a:cs typeface="Calibri"/>
                <a:sym typeface="Calibri"/>
              </a:defRPr>
            </a:pPr>
            <a:r>
              <a:t>Οι 10 δεξιότητες του μέλλοντος (σύμφωνα με το Παγκόσμιο Οικονομικό Φόρουμ):</a:t>
            </a:r>
          </a:p>
          <a:p>
            <a:pPr>
              <a:lnSpc>
                <a:spcPct val="115000"/>
              </a:lnSpc>
              <a:spcBef>
                <a:spcPts val="1200"/>
              </a:spcBef>
              <a:defRPr sz="1200">
                <a:latin typeface="Calibri"/>
                <a:ea typeface="Calibri"/>
                <a:cs typeface="Calibri"/>
                <a:sym typeface="Calibri"/>
              </a:defRPr>
            </a:pPr>
            <a:r>
              <a:t>Αυτές οι δεξιότητες είναι ζωτικής σημασίας για την επιτυχία, την ανθεκτικότητα και την ουσιαστική επίδραση σε έναν ταχέως μεταβαλλόμενο, ψηφιακά μετασχηματισμένο κόσμο: </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Αναλυτική σκέψη</a:t>
            </a:r>
          </a:p>
          <a:p>
            <a:pPr marL="457200" indent="-304800">
              <a:lnSpc>
                <a:spcPct val="115000"/>
              </a:lnSpc>
              <a:buClr>
                <a:srgbClr val="000000"/>
              </a:buClr>
              <a:buSzPts val="1200"/>
              <a:buFont typeface="Calibri"/>
              <a:buChar char="●"/>
              <a:defRPr sz="1200">
                <a:latin typeface="Calibri"/>
                <a:ea typeface="Calibri"/>
                <a:cs typeface="Calibri"/>
                <a:sym typeface="Calibri"/>
              </a:defRPr>
            </a:pPr>
            <a:r>
              <a:t>Ανθεκτικότητα, ευελιξία και ευκινησία</a:t>
            </a:r>
          </a:p>
          <a:p>
            <a:pPr marL="457200" indent="-304800">
              <a:lnSpc>
                <a:spcPct val="115000"/>
              </a:lnSpc>
              <a:buClr>
                <a:srgbClr val="000000"/>
              </a:buClr>
              <a:buSzPts val="1200"/>
              <a:buFont typeface="Calibri"/>
              <a:buChar char="●"/>
              <a:defRPr sz="1200">
                <a:latin typeface="Calibri"/>
                <a:ea typeface="Calibri"/>
                <a:cs typeface="Calibri"/>
                <a:sym typeface="Calibri"/>
              </a:defRPr>
            </a:pPr>
            <a:r>
              <a:t>Ηγεσία και κοινωνική επιρροή</a:t>
            </a:r>
          </a:p>
          <a:p>
            <a:pPr marL="457200" indent="-304800">
              <a:lnSpc>
                <a:spcPct val="115000"/>
              </a:lnSpc>
              <a:buClr>
                <a:srgbClr val="000000"/>
              </a:buClr>
              <a:buSzPts val="1200"/>
              <a:buFont typeface="Calibri"/>
              <a:buChar char="●"/>
              <a:defRPr sz="1200">
                <a:latin typeface="Calibri"/>
                <a:ea typeface="Calibri"/>
                <a:cs typeface="Calibri"/>
                <a:sym typeface="Calibri"/>
              </a:defRPr>
            </a:pPr>
            <a:r>
              <a:t>Δημιουργική σκέψη</a:t>
            </a:r>
          </a:p>
          <a:p>
            <a:pPr marL="457200" indent="-304800">
              <a:lnSpc>
                <a:spcPct val="115000"/>
              </a:lnSpc>
              <a:buClr>
                <a:srgbClr val="000000"/>
              </a:buClr>
              <a:buSzPts val="1200"/>
              <a:buFont typeface="Calibri"/>
              <a:buChar char="●"/>
              <a:defRPr sz="1200">
                <a:latin typeface="Calibri"/>
                <a:ea typeface="Calibri"/>
                <a:cs typeface="Calibri"/>
                <a:sym typeface="Calibri"/>
              </a:defRPr>
            </a:pPr>
            <a:r>
              <a:t>Κίνητρα και αυτογνωσία</a:t>
            </a:r>
          </a:p>
          <a:p>
            <a:pPr marL="457200" indent="-304800">
              <a:lnSpc>
                <a:spcPct val="115000"/>
              </a:lnSpc>
              <a:buClr>
                <a:srgbClr val="000000"/>
              </a:buClr>
              <a:buSzPts val="1200"/>
              <a:buFont typeface="Calibri"/>
              <a:buChar char="●"/>
              <a:defRPr sz="1200">
                <a:latin typeface="Calibri"/>
                <a:ea typeface="Calibri"/>
                <a:cs typeface="Calibri"/>
                <a:sym typeface="Calibri"/>
              </a:defRPr>
            </a:pPr>
            <a:r>
              <a:t>Τεχνολογική παιδεία</a:t>
            </a:r>
          </a:p>
          <a:p>
            <a:pPr marL="457200" indent="-304800">
              <a:lnSpc>
                <a:spcPct val="115000"/>
              </a:lnSpc>
              <a:buClr>
                <a:srgbClr val="000000"/>
              </a:buClr>
              <a:buSzPts val="1200"/>
              <a:buFont typeface="Calibri"/>
              <a:buChar char="●"/>
              <a:defRPr sz="1200">
                <a:latin typeface="Calibri"/>
                <a:ea typeface="Calibri"/>
                <a:cs typeface="Calibri"/>
                <a:sym typeface="Calibri"/>
              </a:defRPr>
            </a:pPr>
            <a:r>
              <a:t>Ενσυναίσθηση και ενεργητική ακρόαση</a:t>
            </a:r>
          </a:p>
          <a:p>
            <a:pPr marL="457200" indent="-304800">
              <a:lnSpc>
                <a:spcPct val="115000"/>
              </a:lnSpc>
              <a:buClr>
                <a:srgbClr val="000000"/>
              </a:buClr>
              <a:buSzPts val="1200"/>
              <a:buFont typeface="Calibri"/>
              <a:buChar char="●"/>
              <a:defRPr sz="1200">
                <a:latin typeface="Calibri"/>
                <a:ea typeface="Calibri"/>
                <a:cs typeface="Calibri"/>
                <a:sym typeface="Calibri"/>
              </a:defRPr>
            </a:pPr>
            <a:r>
              <a:t>Περιέργεια και δια βίου μάθηση</a:t>
            </a:r>
          </a:p>
          <a:p>
            <a:pPr marL="457200" indent="-304800">
              <a:lnSpc>
                <a:spcPct val="115000"/>
              </a:lnSpc>
              <a:buClr>
                <a:srgbClr val="000000"/>
              </a:buClr>
              <a:buSzPts val="1200"/>
              <a:buFont typeface="Calibri"/>
              <a:buChar char="●"/>
              <a:defRPr sz="1200">
                <a:latin typeface="Calibri"/>
                <a:ea typeface="Calibri"/>
                <a:cs typeface="Calibri"/>
                <a:sym typeface="Calibri"/>
              </a:defRPr>
            </a:pPr>
            <a:r>
              <a:t>Διαχείριση ταλέντων</a:t>
            </a:r>
          </a:p>
          <a:p>
            <a:pPr marL="457200" indent="-304800">
              <a:lnSpc>
                <a:spcPct val="115000"/>
              </a:lnSpc>
              <a:buClr>
                <a:srgbClr val="000000"/>
              </a:buClr>
              <a:buSzPts val="1200"/>
              <a:buFont typeface="Calibri"/>
              <a:buChar char="●"/>
              <a:defRPr sz="1200">
                <a:latin typeface="Calibri"/>
                <a:ea typeface="Calibri"/>
                <a:cs typeface="Calibri"/>
                <a:sym typeface="Calibri"/>
              </a:defRPr>
            </a:pPr>
            <a:r>
              <a:t>Προσανατολισμός στην εξυπηρέτηση και εστίαση στον πελάτη</a:t>
            </a:r>
          </a:p>
          <a:p>
            <a:pPr>
              <a:lnSpc>
                <a:spcPct val="115000"/>
              </a:lnSpc>
              <a:spcBef>
                <a:spcPts val="1200"/>
              </a:spcBef>
              <a:defRPr sz="1200" i="1">
                <a:latin typeface="Calibri"/>
                <a:ea typeface="Calibri"/>
                <a:cs typeface="Calibri"/>
                <a:sym typeface="Calibri"/>
              </a:defRPr>
            </a:pPr>
            <a:r>
              <a:t>Ενδιαφέρεστε να μάθετε περισσότερα: Παγκόσμιο Οικονομικό Φόρουμ  «Έκθεση για το μέλλον της απασχόλησης» 2025  (</a:t>
            </a:r>
            <a:r>
              <a:rPr u="sng">
                <a:solidFill>
                  <a:srgbClr val="0000FF"/>
                </a:solidFill>
                <a:uFill>
                  <a:solidFill>
                    <a:srgbClr val="0000FF"/>
                  </a:solidFill>
                </a:uFill>
                <a:hlinkClick r:id="rId3"/>
              </a:rPr>
              <a:t>Σύνδεσμος</a:t>
            </a:r>
            <a:r>
              <a:t>)</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 name="Shape 404"/>
          <p:cNvSpPr>
            <a:spLocks noGrp="1" noRot="1" noChangeAspect="1"/>
          </p:cNvSpPr>
          <p:nvPr>
            <p:ph type="sldImg"/>
          </p:nvPr>
        </p:nvSpPr>
        <p:spPr>
          <a:prstGeom prst="rect">
            <a:avLst/>
          </a:prstGeom>
        </p:spPr>
        <p:txBody>
          <a:bodyPr/>
          <a:lstStyle/>
          <a:p>
            <a:endParaRPr/>
          </a:p>
        </p:txBody>
      </p:sp>
      <p:sp>
        <p:nvSpPr>
          <p:cNvPr id="405" name="Shape 405"/>
          <p:cNvSpPr>
            <a:spLocks noGrp="1"/>
          </p:cNvSpPr>
          <p:nvPr>
            <p:ph type="body" sz="quarter" idx="1"/>
          </p:nvPr>
        </p:nvSpPr>
        <p:spPr>
          <a:prstGeom prst="rect">
            <a:avLst/>
          </a:prstGeom>
        </p:spPr>
        <p:txBody>
          <a:bodyPr/>
          <a:lstStyle/>
          <a:p>
            <a:pPr>
              <a:lnSpc>
                <a:spcPct val="115000"/>
              </a:lnSpc>
              <a:spcBef>
                <a:spcPts val="200"/>
              </a:spcBef>
              <a:defRPr sz="1200" b="1">
                <a:latin typeface="Calibri"/>
                <a:ea typeface="Calibri"/>
                <a:cs typeface="Calibri"/>
                <a:sym typeface="Calibri"/>
              </a:defRPr>
            </a:pPr>
            <a:r>
              <a:t> 5 Διαφορετικές εφαρμογές των δεξιοτήτων: </a:t>
            </a:r>
          </a:p>
          <a:p>
            <a:pPr>
              <a:lnSpc>
                <a:spcPct val="115000"/>
              </a:lnSpc>
              <a:spcBef>
                <a:spcPts val="1200"/>
              </a:spcBef>
              <a:defRPr sz="1200">
                <a:latin typeface="Calibri"/>
                <a:ea typeface="Calibri"/>
                <a:cs typeface="Calibri"/>
                <a:sym typeface="Calibri"/>
              </a:defRPr>
            </a:pPr>
            <a:r>
              <a:t>i. Ρόλος στην </a:t>
            </a:r>
            <a:r>
              <a:rPr b="1"/>
              <a:t>υιοθέτηση βιώσιμων πρακτικών</a:t>
            </a:r>
            <a:r>
              <a:t>:</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Μετατρέψτε τη βιωσιμότητα από έναν κατάλογο ελέγχου σε μια πρακτική συνεργασίας.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Βοηθήστε στην αντιμετώπιση της πολυπλοκότητας και της αβεβαιότητας (προσαρμοστικότητα, επίλυση προβλημάτων).</a:t>
            </a:r>
          </a:p>
          <a:p>
            <a:pPr marL="457200" indent="-304800">
              <a:lnSpc>
                <a:spcPct val="115000"/>
              </a:lnSpc>
              <a:buClr>
                <a:srgbClr val="000000"/>
              </a:buClr>
              <a:buSzPts val="1200"/>
              <a:buFont typeface="Calibri"/>
              <a:buChar char="●"/>
              <a:defRPr sz="1200">
                <a:latin typeface="Calibri"/>
                <a:ea typeface="Calibri"/>
                <a:cs typeface="Calibri"/>
                <a:sym typeface="Calibri"/>
              </a:defRPr>
            </a:pPr>
            <a:r>
              <a:t>Ενεργοποιήστε τη συλλογική δράση (επικοινωνία, ενσυναίσθηση, διαπροσωπικές δεξιότητες).</a:t>
            </a:r>
          </a:p>
          <a:p>
            <a:pPr marL="457200" indent="-304800">
              <a:lnSpc>
                <a:spcPct val="115000"/>
              </a:lnSpc>
              <a:buClr>
                <a:srgbClr val="000000"/>
              </a:buClr>
              <a:buSzPts val="1200"/>
              <a:buFont typeface="Calibri"/>
              <a:buChar char="●"/>
              <a:defRPr sz="1200">
                <a:latin typeface="Calibri"/>
                <a:ea typeface="Calibri"/>
                <a:cs typeface="Calibri"/>
                <a:sym typeface="Calibri"/>
              </a:defRPr>
            </a:pPr>
            <a:r>
              <a:t>Προωθήστε τη δημιουργική καινοτομία για φιλικές προς το περιβάλλον λύσεις.</a:t>
            </a:r>
          </a:p>
          <a:p>
            <a:pPr>
              <a:lnSpc>
                <a:spcPct val="115000"/>
              </a:lnSpc>
              <a:spcBef>
                <a:spcPts val="1200"/>
              </a:spcBef>
              <a:defRPr sz="1200">
                <a:latin typeface="Calibri"/>
                <a:ea typeface="Calibri"/>
                <a:cs typeface="Calibri"/>
                <a:sym typeface="Calibri"/>
              </a:defRPr>
            </a:pPr>
            <a:r>
              <a:t>ii. Ρόλος στην </a:t>
            </a:r>
            <a:r>
              <a:rPr b="1"/>
              <a:t>πλοήγηση της τεχνολογικής εξέλιξης:</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Κρίσιμος για ένα ανθρωποκεντρικό και χωρίς αποκλεισμούς ψηφιακό μέλλον </a:t>
            </a:r>
          </a:p>
          <a:p>
            <a:pPr marL="457200" indent="-304800">
              <a:lnSpc>
                <a:spcPct val="115000"/>
              </a:lnSpc>
              <a:buClr>
                <a:srgbClr val="000000"/>
              </a:buClr>
              <a:buSzPts val="1200"/>
              <a:buFont typeface="Calibri"/>
              <a:buChar char="●"/>
              <a:defRPr sz="1200">
                <a:latin typeface="Calibri"/>
                <a:ea typeface="Calibri"/>
                <a:cs typeface="Calibri"/>
                <a:sym typeface="Calibri"/>
              </a:defRPr>
            </a:pPr>
            <a:r>
              <a:t>Αντιμετώπιση των ανθρώπινων προκλήσεων της ψηφιακής υιοθέτησης (π.χ. διαχείριση της πίεσης, δυσφορία με την αλλαγή, αισθήματα αποκλεισμού).</a:t>
            </a:r>
          </a:p>
          <a:p>
            <a:pPr marL="457200" indent="-304800">
              <a:lnSpc>
                <a:spcPct val="115000"/>
              </a:lnSpc>
              <a:buClr>
                <a:srgbClr val="000000"/>
              </a:buClr>
              <a:buSzPts val="1200"/>
              <a:buFont typeface="Calibri"/>
              <a:buChar char="●"/>
              <a:defRPr sz="1200">
                <a:latin typeface="Calibri"/>
                <a:ea typeface="Calibri"/>
                <a:cs typeface="Calibri"/>
                <a:sym typeface="Calibri"/>
              </a:defRPr>
            </a:pPr>
            <a:r>
              <a:t>Βασικές δεξιότητες: Επικοινωνία, προσαρμοστικότητα, επίλυση προβλημάτων, ενσυναίσθηση, συνεργασία, δια βίου μάθηση, ηγεσία.</a:t>
            </a:r>
          </a:p>
          <a:p>
            <a:pPr>
              <a:lnSpc>
                <a:spcPct val="115000"/>
              </a:lnSpc>
              <a:spcBef>
                <a:spcPts val="1200"/>
              </a:spcBef>
              <a:defRPr sz="1200">
                <a:latin typeface="Calibri"/>
                <a:ea typeface="Calibri"/>
                <a:cs typeface="Calibri"/>
                <a:sym typeface="Calibri"/>
              </a:defRPr>
            </a:pPr>
            <a:r>
              <a:t>iii. Ρόλος </a:t>
            </a:r>
            <a:r>
              <a:rPr b="1"/>
              <a:t>για μια επιχειρηματική νοοτροπία:</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Το θεμέλιο για την καινοτομία, την προσαρμοστικότητα και την ανάληψη κινδύνων</a:t>
            </a:r>
          </a:p>
          <a:p>
            <a:pPr marL="457200" indent="-304800">
              <a:lnSpc>
                <a:spcPct val="115000"/>
              </a:lnSpc>
              <a:buClr>
                <a:srgbClr val="000000"/>
              </a:buClr>
              <a:buSzPts val="1200"/>
              <a:buFont typeface="Calibri"/>
              <a:buChar char="●"/>
              <a:defRPr sz="1200">
                <a:latin typeface="Calibri"/>
                <a:ea typeface="Calibri"/>
                <a:cs typeface="Calibri"/>
                <a:sym typeface="Calibri"/>
              </a:defRPr>
            </a:pPr>
            <a:r>
              <a:t>Αντιμετώπιση της αβεβαιότητας και του κινδύνου με ανθεκτικότητα, ευελιξία και ικανότητα μάθησης και προσαρμογής.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Διαφορετική σκέψη: Δημιουργικές και αναλυτικές δεξιότητες για τον εντοπισμό αναγκών και την ανάπτυξη καινοτόμων λύσεων.</a:t>
            </a:r>
          </a:p>
          <a:p>
            <a:pPr marL="457200" indent="-304800">
              <a:lnSpc>
                <a:spcPct val="115000"/>
              </a:lnSpc>
              <a:buClr>
                <a:srgbClr val="000000"/>
              </a:buClr>
              <a:buSzPts val="1200"/>
              <a:buFont typeface="Calibri"/>
              <a:buChar char="●"/>
              <a:defRPr sz="1200">
                <a:latin typeface="Calibri"/>
                <a:ea typeface="Calibri"/>
                <a:cs typeface="Calibri"/>
                <a:sym typeface="Calibri"/>
              </a:defRPr>
            </a:pPr>
            <a:r>
              <a:t>Κινητοποίηση ανθρώπων: ηγεσία με ενσυναίσθηση, επικοινωνία για να εμπνέει και να προσελκύει άλλους.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Διατήρηση της δυναμικής: Διατήρηση της κινητοποίησης, συνεχής μάθηση και οικοδόμηση μακροπρόθεσμων επαγγελματικών σχέσεων.</a:t>
            </a:r>
          </a:p>
          <a:p>
            <a:pPr>
              <a:lnSpc>
                <a:spcPct val="115000"/>
              </a:lnSpc>
              <a:spcBef>
                <a:spcPts val="1200"/>
              </a:spcBef>
              <a:defRPr sz="1200">
                <a:latin typeface="Calibri"/>
                <a:ea typeface="Calibri"/>
                <a:cs typeface="Calibri"/>
                <a:sym typeface="Calibri"/>
              </a:defRPr>
            </a:pPr>
            <a:r>
              <a:t>iv. Ρόλος </a:t>
            </a:r>
            <a:r>
              <a:rPr b="1"/>
              <a:t>στη διατομεακή εργασία:</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Απαραίτητο για την οικοδόμηση εμπιστοσύνης και τη συν-δημιουργία λύσεων σε διάφορους τομείς.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Γεφύρωση διαφορών: Ενσυναίσθηση, ενεργητική ακρόαση, επικοινωνία με σεβασμό.</a:t>
            </a:r>
          </a:p>
          <a:p>
            <a:pPr marL="457200" indent="-304800">
              <a:lnSpc>
                <a:spcPct val="115000"/>
              </a:lnSpc>
              <a:buClr>
                <a:srgbClr val="000000"/>
              </a:buClr>
              <a:buSzPts val="1200"/>
              <a:buFont typeface="Calibri"/>
              <a:buChar char="●"/>
              <a:defRPr sz="1200">
                <a:latin typeface="Calibri"/>
                <a:ea typeface="Calibri"/>
                <a:cs typeface="Calibri"/>
                <a:sym typeface="Calibri"/>
              </a:defRPr>
            </a:pPr>
            <a:r>
              <a:t>Ενεργοποίηση του δημιουργικού δυναμικού: περιέργεια, δημιουργικότητα, αναλυτική σκέψη σε διασταυρώσεις.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Διευκόλυνση της πολιτικής: Ηγεσία, κοινωνική επιρροή, σαφής επικοινωνία για την προώθηση των συμφερόντων.</a:t>
            </a:r>
          </a:p>
          <a:p>
            <a:pPr marL="457200" indent="-304800">
              <a:lnSpc>
                <a:spcPct val="115000"/>
              </a:lnSpc>
              <a:buClr>
                <a:srgbClr val="000000"/>
              </a:buClr>
              <a:buSzPts val="1200"/>
              <a:buFont typeface="Calibri"/>
              <a:buChar char="●"/>
              <a:defRPr sz="1200">
                <a:latin typeface="Calibri"/>
                <a:ea typeface="Calibri"/>
                <a:cs typeface="Calibri"/>
                <a:sym typeface="Calibri"/>
              </a:defRPr>
            </a:pPr>
            <a:r>
              <a:t>Βελτιστοποίηση πόρων: Πειθώ, αφήγηση ιστοριών, οικοδόμηση σχέσεων για συνεργασίες.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Ανάπτυξη ανθρώπινου κεφαλαίου: Διαπροσωπικές δυνάμεις όπως ενσυναίσθηση, υπευθυνότητα, επιμονή για αποτελεσματική εργασία.</a:t>
            </a:r>
          </a:p>
          <a:p>
            <a:pPr>
              <a:lnSpc>
                <a:spcPct val="115000"/>
              </a:lnSpc>
              <a:spcBef>
                <a:spcPts val="1200"/>
              </a:spcBef>
              <a:defRPr sz="1200">
                <a:latin typeface="Calibri"/>
                <a:ea typeface="Calibri"/>
                <a:cs typeface="Calibri"/>
                <a:sym typeface="Calibri"/>
              </a:defRPr>
            </a:pPr>
            <a:r>
              <a:t>v. Ρόλος </a:t>
            </a:r>
            <a:r>
              <a:rPr b="1"/>
              <a:t>στην επαγγελματική ανάπτυξη και κινητικότητα:</a:t>
            </a:r>
          </a:p>
          <a:p>
            <a:pPr marL="457200" indent="-304800">
              <a:lnSpc>
                <a:spcPct val="115000"/>
              </a:lnSpc>
              <a:spcBef>
                <a:spcPts val="1200"/>
              </a:spcBef>
              <a:buClr>
                <a:srgbClr val="000000"/>
              </a:buClr>
              <a:buSzPts val="1200"/>
              <a:buFont typeface="Calibri"/>
              <a:buChar char="●"/>
              <a:defRPr sz="1200">
                <a:latin typeface="Calibri"/>
                <a:ea typeface="Calibri"/>
                <a:cs typeface="Calibri"/>
                <a:sym typeface="Calibri"/>
              </a:defRPr>
            </a:pPr>
            <a:r>
              <a:t>Ζωτικής σημασίας για την πλοήγηση σε εργασίες βάσει έργων, συνθήκες ελεύθερου επαγγελματία και έντονη συνεργασία στις παραστατικές τέχνες.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Επιτρέπει στους επαγγελματίες να αντιμετωπίζουν τα σκαμπανεβάσματα, να προσαρμόζονται σε νέες κατευθύνσεις, να ανακάμπτουν από τις αποτυχίες και να διατηρούν τη δυναμική της καριέρας τους.</a:t>
            </a:r>
          </a:p>
          <a:p>
            <a:pPr marL="457200" indent="-304800">
              <a:lnSpc>
                <a:spcPct val="115000"/>
              </a:lnSpc>
              <a:buClr>
                <a:srgbClr val="000000"/>
              </a:buClr>
              <a:buSzPts val="1200"/>
              <a:buFont typeface="Calibri"/>
              <a:buChar char="●"/>
              <a:defRPr sz="1200">
                <a:latin typeface="Calibri"/>
                <a:ea typeface="Calibri"/>
                <a:cs typeface="Calibri"/>
                <a:sym typeface="Calibri"/>
              </a:defRPr>
            </a:pPr>
            <a:r>
              <a:t>Απαραίτητο για τον συντονισμό σύνθετων παραγωγών, την εμπλοκή των ενδιαφερόμενων μερών και την οικοδόμηση μακροπρόθεσμων επαγγελματικών σχέσεων.</a:t>
            </a:r>
          </a:p>
          <a:p>
            <a:pPr>
              <a:lnSpc>
                <a:spcPct val="115000"/>
              </a:lnSpc>
              <a:spcBef>
                <a:spcPts val="1200"/>
              </a:spcBef>
              <a:defRPr sz="1200">
                <a:latin typeface="Calibri"/>
                <a:ea typeface="Calibri"/>
                <a:cs typeface="Calibri"/>
                <a:sym typeface="Calibri"/>
              </a:defRPr>
            </a:pPr>
            <a:r>
              <a:t>Η κατανόηση και </a:t>
            </a:r>
            <a:r>
              <a:rPr b="1"/>
              <a:t>η αναγνώριση της διατομεακής φύσης </a:t>
            </a:r>
            <a:r>
              <a:t>των δεξιοτήτων σε όλους τους τομείς </a:t>
            </a:r>
            <a:r>
              <a:rPr b="1"/>
              <a:t>είναι καθοριστική για τη διαμόρφωση μιας νοοτροπίας έτοιμης για το μέλλον. </a:t>
            </a:r>
            <a:r>
              <a:t>Η ανάπτυξη αυτών των δεξιοτήτων όχι μόνο προσφέρει προσωπικά πλεονεκτήματα, αλλά και ανοίγει τις πόρτες για συλλογική ανάπτυξη.</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 name="Shape 143"/>
          <p:cNvSpPr>
            <a:spLocks noGrp="1" noRot="1" noChangeAspect="1"/>
          </p:cNvSpPr>
          <p:nvPr>
            <p:ph type="sldImg"/>
          </p:nvPr>
        </p:nvSpPr>
        <p:spPr>
          <a:prstGeom prst="rect">
            <a:avLst/>
          </a:prstGeom>
        </p:spPr>
        <p:txBody>
          <a:bodyPr/>
          <a:lstStyle/>
          <a:p>
            <a:endParaRPr/>
          </a:p>
        </p:txBody>
      </p:sp>
      <p:sp>
        <p:nvSpPr>
          <p:cNvPr id="144" name="Shape 144"/>
          <p:cNvSpPr>
            <a:spLocks noGrp="1"/>
          </p:cNvSpPr>
          <p:nvPr>
            <p:ph type="body" sz="quarter" idx="1"/>
          </p:nvPr>
        </p:nvSpPr>
        <p:spPr>
          <a:prstGeom prst="rect">
            <a:avLst/>
          </a:prstGeom>
        </p:spPr>
        <p:txBody>
          <a:bodyPr/>
          <a:lstStyle/>
          <a:p>
            <a:pPr>
              <a:defRPr sz="1200">
                <a:latin typeface="Calibri"/>
                <a:ea typeface="Calibri"/>
                <a:cs typeface="Calibri"/>
                <a:sym typeface="Calibri"/>
              </a:defRPr>
            </a:pPr>
            <a:r>
              <a:t>Η αναγνώριση και η ανταπόκριση τόσο στην ατομική όσο και στη συλλογική παρακίνηση είναι βασική πτυχή της αποτελεσματικής διαχείρισης της ομάδας. Η διατήρηση της παρακίνησης είναι ιδιαίτερα σημαντική σε όλες τις φάσεις της παραγωγής — για να επικοινωνείτε με σαφήνεια, να ενθαρρύνετε και να επικυρώνετε τις προσπάθειες και να διατηρείτε τη δυναμική.</a:t>
            </a:r>
          </a:p>
          <a:p>
            <a:pPr>
              <a:defRPr sz="1200">
                <a:latin typeface="Calibri"/>
                <a:ea typeface="Calibri"/>
                <a:cs typeface="Calibri"/>
                <a:sym typeface="Calibri"/>
              </a:defRPr>
            </a:pPr>
            <a:br/>
            <a:r>
              <a:t>Υπάρχουν δύο τύποι </a:t>
            </a:r>
            <a:r>
              <a:rPr b="1"/>
              <a:t>κινήτρων</a:t>
            </a:r>
            <a:r>
              <a:t>:</a:t>
            </a:r>
          </a:p>
          <a:p>
            <a:pPr>
              <a:spcBef>
                <a:spcPts val="1200"/>
              </a:spcBef>
              <a:defRPr sz="1200" b="1">
                <a:latin typeface="Calibri"/>
                <a:ea typeface="Calibri"/>
                <a:cs typeface="Calibri"/>
                <a:sym typeface="Calibri"/>
              </a:defRPr>
            </a:pPr>
            <a:r>
              <a:t>Η εγγενής κινητοποίηση </a:t>
            </a:r>
            <a:r>
              <a:rPr b="0"/>
              <a:t>προέρχεται από μέσα μας και περιλαμβάνει τη συμμετοχή σε μια δραστηριότητα για την ίδια τη δραστηριότητα, με κίνητρο την εσωτερική ικανοποίηση, το πάθος ή την προσωπική ολοκλήρωση. Στις παραστατικές τέχνες, αυτό περιλαμβάνει:</a:t>
            </a:r>
          </a:p>
          <a:p>
            <a:pPr marL="457200" indent="-304800">
              <a:spcBef>
                <a:spcPts val="1200"/>
              </a:spcBef>
              <a:buClr>
                <a:srgbClr val="000000"/>
              </a:buClr>
              <a:buSzPts val="1200"/>
              <a:buFont typeface="Calibri"/>
              <a:buChar char="●"/>
              <a:defRPr sz="1200" b="1">
                <a:latin typeface="Calibri"/>
                <a:ea typeface="Calibri"/>
                <a:cs typeface="Calibri"/>
                <a:sym typeface="Calibri"/>
              </a:defRPr>
            </a:pPr>
            <a:r>
              <a:t>Αγάπη για την τέχνη και τη δημιουργική έκφραση: </a:t>
            </a:r>
            <a:r>
              <a:rPr b="0"/>
              <a:t>Απόλαυση της καλλιτεχνικής δημιουργίας (π.χ. καλλιτεχνικός διευθυντής, σκηνογράφος) ή ρόλοι τεχνικής υποστήριξης.</a:t>
            </a:r>
          </a:p>
          <a:p>
            <a:pPr marL="457200" indent="-304800">
              <a:buClr>
                <a:srgbClr val="000000"/>
              </a:buClr>
              <a:buSzPts val="1200"/>
              <a:buFont typeface="Calibri"/>
              <a:buChar char="●"/>
              <a:defRPr sz="1200" b="1">
                <a:latin typeface="Calibri"/>
                <a:ea typeface="Calibri"/>
                <a:cs typeface="Calibri"/>
                <a:sym typeface="Calibri"/>
              </a:defRPr>
            </a:pPr>
            <a:r>
              <a:t>Προσωπική ανάπτυξη: </a:t>
            </a:r>
            <a:r>
              <a:rPr b="0"/>
              <a:t>Βελτίωση δεξιοτήτων, πρόκληση του εαυτού ή δοκιμή νέων τεχνικών.</a:t>
            </a:r>
          </a:p>
          <a:p>
            <a:pPr marL="457200" indent="-304800">
              <a:buClr>
                <a:srgbClr val="000000"/>
              </a:buClr>
              <a:buSzPts val="1200"/>
              <a:buFont typeface="Calibri"/>
              <a:buChar char="●"/>
              <a:defRPr sz="1200" b="1">
                <a:latin typeface="Calibri"/>
                <a:ea typeface="Calibri"/>
                <a:cs typeface="Calibri"/>
                <a:sym typeface="Calibri"/>
              </a:defRPr>
            </a:pPr>
            <a:r>
              <a:t>Εμπειρία ροής: </a:t>
            </a:r>
            <a:r>
              <a:rPr b="0"/>
              <a:t>Αίσθημα πλήρους εμβάθυνσης και ενεργοποίησης κατά τη διάρκεια των προβών ή των παραστάσεων.</a:t>
            </a:r>
          </a:p>
          <a:p>
            <a:pPr>
              <a:spcBef>
                <a:spcPts val="1200"/>
              </a:spcBef>
              <a:defRPr sz="1200" b="1">
                <a:latin typeface="Calibri"/>
                <a:ea typeface="Calibri"/>
                <a:cs typeface="Calibri"/>
                <a:sym typeface="Calibri"/>
              </a:defRPr>
            </a:pPr>
            <a:r>
              <a:t>Η εξωγενής κινητοποίηση</a:t>
            </a:r>
            <a:r>
              <a:rPr b="0"/>
              <a:t>, αντίθετα, προέρχεται από έξω και αναφέρεται σε εξωτερικές ανταμοιβές όπως χρήματα, αναγνώριση ή κύρος.</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 name="Shape 416"/>
          <p:cNvSpPr>
            <a:spLocks noGrp="1" noRot="1" noChangeAspect="1"/>
          </p:cNvSpPr>
          <p:nvPr>
            <p:ph type="sldImg"/>
          </p:nvPr>
        </p:nvSpPr>
        <p:spPr>
          <a:prstGeom prst="rect">
            <a:avLst/>
          </a:prstGeom>
        </p:spPr>
        <p:txBody>
          <a:bodyPr/>
          <a:lstStyle/>
          <a:p>
            <a:endParaRPr/>
          </a:p>
        </p:txBody>
      </p:sp>
      <p:sp>
        <p:nvSpPr>
          <p:cNvPr id="417" name="Shape 417"/>
          <p:cNvSpPr>
            <a:spLocks noGrp="1"/>
          </p:cNvSpPr>
          <p:nvPr>
            <p:ph type="body" sz="quarter" idx="1"/>
          </p:nvPr>
        </p:nvSpPr>
        <p:spPr>
          <a:prstGeom prst="rect">
            <a:avLst/>
          </a:prstGeom>
        </p:spPr>
        <p:txBody>
          <a:bodyPr/>
          <a:lstStyle>
            <a:lvl1pPr marL="228600">
              <a:defRPr sz="1100">
                <a:latin typeface="Calibri"/>
                <a:ea typeface="Calibri"/>
                <a:cs typeface="Calibri"/>
                <a:sym typeface="Calibri"/>
              </a:defRPr>
            </a:lvl1pPr>
          </a:lstStyle>
          <a:p>
            <a:r>
              <a:t>Χρησιμοποιήστε αυτή τη στιγμή για να εδραιώσετε τις γνώσεις που αποκτήσατε στο Κεφάλαιο 2.</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Shape 153"/>
          <p:cNvSpPr>
            <a:spLocks noGrp="1" noRot="1" noChangeAspect="1"/>
          </p:cNvSpPr>
          <p:nvPr>
            <p:ph type="sldImg"/>
          </p:nvPr>
        </p:nvSpPr>
        <p:spPr>
          <a:prstGeom prst="rect">
            <a:avLst/>
          </a:prstGeom>
        </p:spPr>
        <p:txBody>
          <a:bodyPr/>
          <a:lstStyle/>
          <a:p>
            <a:endParaRPr/>
          </a:p>
        </p:txBody>
      </p:sp>
      <p:sp>
        <p:nvSpPr>
          <p:cNvPr id="154" name="Shape 154"/>
          <p:cNvSpPr>
            <a:spLocks noGrp="1"/>
          </p:cNvSpPr>
          <p:nvPr>
            <p:ph type="body" sz="quarter" idx="1"/>
          </p:nvPr>
        </p:nvSpPr>
        <p:spPr>
          <a:prstGeom prst="rect">
            <a:avLst/>
          </a:prstGeom>
        </p:spPr>
        <p:txBody>
          <a:bodyPr/>
          <a:lstStyle/>
          <a:p>
            <a:pPr marL="228600">
              <a:defRPr sz="1200" b="1">
                <a:latin typeface="Calibri"/>
                <a:ea typeface="Calibri"/>
                <a:cs typeface="Calibri"/>
                <a:sym typeface="Calibri"/>
              </a:defRPr>
            </a:pPr>
            <a:r>
              <a:t>Κοινός σκοπός: Τα θεμέλια για μια αποτελεσματική συνεργασία</a:t>
            </a:r>
          </a:p>
          <a:p>
            <a:pPr marL="228600">
              <a:defRPr sz="1200" b="1">
                <a:latin typeface="Calibri"/>
                <a:ea typeface="Calibri"/>
                <a:cs typeface="Calibri"/>
                <a:sym typeface="Calibri"/>
              </a:defRPr>
            </a:pPr>
            <a:endParaRPr/>
          </a:p>
          <a:p>
            <a:pPr marL="228600">
              <a:defRPr sz="1200">
                <a:latin typeface="Calibri"/>
                <a:ea typeface="Calibri"/>
                <a:cs typeface="Calibri"/>
                <a:sym typeface="Calibri"/>
              </a:defRPr>
            </a:pPr>
            <a:r>
              <a:t>Στις παραστατικές τέχνες, η συνεργασία δεν είναι επιλογή, αλλά το θεμέλιο κάθε επιτυχημένης παραγωγής. Η αποτελεσματική ομαδική εργασία απαιτεί πρακτικές στρατηγικές για την ομαλή διαχείριση της δυναμικής της ομάδας, τον σαφή καθορισμό των ρόλων, την ποικιλομορφία και τη διαχείριση των ταλέντων. Αυτές οι προσεγγίσεις συμβάλλουν στη δημιουργία ενός υγιούς, χωρίς αποκλεισμούς εργασιακού περιβάλλοντος και καθοδηγούν τη συνεργασία προς </a:t>
            </a:r>
            <a:r>
              <a:rPr b="1"/>
              <a:t>την επίτευξη ενός κοινού σκοπού και δημιουργικών στόχων</a:t>
            </a:r>
            <a:r>
              <a:t>. Είτε πρόκειται για τη σκηνοθεσία μιας παραγωγής, τον συντονισμό ενός φεστιβάλ ή τη διαχείριση ενός χώρου, η κατανόηση του τρόπου καθορισμού των ρόλων, της διαχείρισης πολυεπιστημονικών ομάδων και της ηγεσίας τόσο βραχυπρόθεσμων έργων όσο και μακροπρόθεσμων πρωτοβουλιών είναι απαραίτητη για την επιτυχία.</a:t>
            </a:r>
          </a:p>
          <a:p>
            <a:pPr marL="228600">
              <a:defRPr sz="1200">
                <a:latin typeface="Calibri"/>
                <a:ea typeface="Calibri"/>
                <a:cs typeface="Calibri"/>
                <a:sym typeface="Calibri"/>
              </a:defRPr>
            </a:pPr>
            <a:endParaRPr/>
          </a:p>
          <a:p>
            <a:pPr marL="228600">
              <a:defRPr sz="1200" b="1">
                <a:latin typeface="Calibri"/>
                <a:ea typeface="Calibri"/>
                <a:cs typeface="Calibri"/>
                <a:sym typeface="Calibri"/>
              </a:defRPr>
            </a:pPr>
            <a:r>
              <a:t>Η κινητοποίηση και η ηγεσία εκδηλώνονται </a:t>
            </a:r>
            <a:r>
              <a:rPr b="0"/>
              <a:t>με</a:t>
            </a:r>
            <a:r>
              <a:t> διαφορετικό </a:t>
            </a:r>
            <a:r>
              <a:rPr b="0"/>
              <a:t>τρόπο στον χώρο των ζωντανών παραστάσεων. Στα </a:t>
            </a:r>
            <a:r>
              <a:t>μουσικά </a:t>
            </a:r>
            <a:r>
              <a:rPr b="0"/>
              <a:t>σύνολα, η συναισθηματική ευαισθησία και η σαφής επικοινωνία συμβάλλουν στη διατήρηση της ενέργειας και της συνοχής κατά τη διάρκεια των μακρών προβών ή της ζωντανής αυτοσχεδιαστικής μουσικής. Στις ομάδες </a:t>
            </a:r>
            <a:r>
              <a:t>χορού</a:t>
            </a:r>
            <a:r>
              <a:rPr b="0"/>
              <a:t>, η κινητοποίηση συνδέεται συχνά με τη σωματική αντοχή, την εκφραστική σαφήνεια και τον συγχρονισμό της ομάδας. </a:t>
            </a:r>
            <a:r>
              <a:t>Οι ομάδες των φεστιβάλ, </a:t>
            </a:r>
            <a:r>
              <a:rPr b="0"/>
              <a:t>που εργάζονται σε πολλαπλούς χώρους και κλάδους, βασίζονται στην προσαρμοστικότητα και τον κοινό σκοπό για να διατηρήσουν τη δυναμική τους υπό σύνθετες λογιστικές πιέσεις.</a:t>
            </a:r>
          </a:p>
          <a:p>
            <a:pPr marL="228600">
              <a:defRPr sz="1200">
                <a:latin typeface="Calibri"/>
                <a:ea typeface="Calibri"/>
                <a:cs typeface="Calibri"/>
                <a:sym typeface="Calibri"/>
              </a:defRPr>
            </a:pPr>
            <a:endParaRPr b="0"/>
          </a:p>
          <a:p>
            <a:pPr marL="228600">
              <a:defRPr sz="1200">
                <a:latin typeface="Calibri"/>
                <a:ea typeface="Calibri"/>
                <a:cs typeface="Calibri"/>
                <a:sym typeface="Calibri"/>
              </a:defRPr>
            </a:pPr>
            <a:r>
              <a:t> </a:t>
            </a:r>
            <a:r>
              <a:rPr i="1"/>
              <a:t>💡Εσείς, ως εκπαιδευτής, πρέπει να λάβετε υπόψη τον τρόπο με τον οποίο αυτές οι συγκεκριμένες για τον τομέα δυναμικές διαμορφώνουν τον τρόπο με τον οποίο εφαρμόζονται και καλλιεργούνται οι δεξιότητες.</a:t>
            </a:r>
          </a:p>
          <a:p>
            <a:pPr marL="228600">
              <a:defRPr sz="1200">
                <a:latin typeface="Calibri"/>
                <a:ea typeface="Calibri"/>
                <a:cs typeface="Calibri"/>
                <a:sym typeface="Calibri"/>
              </a:defRPr>
            </a:pPr>
            <a:endParaRPr i="1"/>
          </a:p>
          <a:p>
            <a:pPr marL="228600">
              <a:defRPr sz="1200">
                <a:latin typeface="Calibri"/>
                <a:ea typeface="Calibri"/>
                <a:cs typeface="Calibri"/>
                <a:sym typeface="Calibri"/>
              </a:defRPr>
            </a:pPr>
            <a:r>
              <a:t>Αυτές οι δυναμικές ισχύουν σε όλες τις παραστατικές τέχνες: </a:t>
            </a:r>
          </a:p>
          <a:p>
            <a:pPr marL="457200" indent="-317500">
              <a:buClr>
                <a:srgbClr val="000000"/>
              </a:buClr>
              <a:buSzPts val="1200"/>
              <a:buFont typeface="Calibri"/>
              <a:buChar char="-"/>
              <a:defRPr sz="1200">
                <a:latin typeface="Calibri"/>
                <a:ea typeface="Calibri"/>
                <a:cs typeface="Calibri"/>
                <a:sym typeface="Calibri"/>
              </a:defRPr>
            </a:pPr>
            <a:r>
              <a:t>στο χορό, οι βασικοί συνεργάτες μπορεί να περιλαμβάνουν χορογράφους και διευθυντές πρόβας</a:t>
            </a:r>
          </a:p>
          <a:p>
            <a:pPr marL="457200" indent="-317500">
              <a:buClr>
                <a:srgbClr val="000000"/>
              </a:buClr>
              <a:buSzPts val="1200"/>
              <a:buFont typeface="Calibri"/>
              <a:buChar char="-"/>
              <a:defRPr sz="1200">
                <a:latin typeface="Calibri"/>
                <a:ea typeface="Calibri"/>
                <a:cs typeface="Calibri"/>
                <a:sym typeface="Calibri"/>
              </a:defRPr>
            </a:pPr>
            <a:r>
              <a:t> στη μουσική, οι ηγέτες των συνόλων και οι τεχνικοί ήχου </a:t>
            </a:r>
          </a:p>
          <a:p>
            <a:pPr marL="457200" indent="-317500">
              <a:buClr>
                <a:srgbClr val="000000"/>
              </a:buClr>
              <a:buSzPts val="1200"/>
              <a:buFont typeface="Calibri"/>
              <a:buChar char="-"/>
              <a:defRPr sz="1200">
                <a:latin typeface="Calibri"/>
                <a:ea typeface="Calibri"/>
                <a:cs typeface="Calibri"/>
                <a:sym typeface="Calibri"/>
              </a:defRPr>
            </a:pPr>
            <a:r>
              <a:t>στα φεστιβάλ, τους διαχειριστές χώρων και τους συνδέσμους καλλιτεχνών. </a:t>
            </a:r>
          </a:p>
          <a:p>
            <a:pPr indent="457200">
              <a:defRPr sz="1200" b="1">
                <a:latin typeface="Calibri"/>
                <a:ea typeface="Calibri"/>
                <a:cs typeface="Calibri"/>
                <a:sym typeface="Calibri"/>
              </a:defRPr>
            </a:pPr>
            <a:endParaRPr/>
          </a:p>
          <a:p>
            <a:pPr indent="457200">
              <a:defRPr sz="1200" b="1">
                <a:latin typeface="Calibri"/>
                <a:ea typeface="Calibri"/>
                <a:cs typeface="Calibri"/>
                <a:sym typeface="Calibri"/>
              </a:defRPr>
            </a:pPr>
            <a:r>
              <a:t>Κάθε πλαίσιο έχει τους δικούς του ρυθμούς, ιεραρχίες και συναισθηματική εργασία.</a:t>
            </a:r>
            <a:b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noRot="1" noChangeAspect="1"/>
          </p:cNvSpPr>
          <p:nvPr>
            <p:ph type="sldImg"/>
          </p:nvPr>
        </p:nvSpPr>
        <p:spPr>
          <a:prstGeom prst="rect">
            <a:avLst/>
          </a:prstGeom>
        </p:spPr>
        <p:txBody>
          <a:bodyPr/>
          <a:lstStyle/>
          <a:p>
            <a:endParaRPr/>
          </a:p>
        </p:txBody>
      </p:sp>
      <p:sp>
        <p:nvSpPr>
          <p:cNvPr id="161" name="Shape 161"/>
          <p:cNvSpPr>
            <a:spLocks noGrp="1"/>
          </p:cNvSpPr>
          <p:nvPr>
            <p:ph type="body" sz="quarter" idx="1"/>
          </p:nvPr>
        </p:nvSpPr>
        <p:spPr>
          <a:prstGeom prst="rect">
            <a:avLst/>
          </a:prstGeom>
        </p:spPr>
        <p:txBody>
          <a:bodyPr/>
          <a:lstStyle/>
          <a:p>
            <a:pPr>
              <a:spcBef>
                <a:spcPts val="1200"/>
              </a:spcBef>
              <a:defRPr sz="1200">
                <a:latin typeface="Calibri"/>
                <a:ea typeface="Calibri"/>
                <a:cs typeface="Calibri"/>
                <a:sym typeface="Calibri"/>
              </a:defRPr>
            </a:pPr>
            <a:r>
              <a:t>Η σαφήνεια των ρόλων είναι απαραίτητη, είτε συντονίζετε μια περιοδεύουσα ομάδα χορού, διαχειρίζεστε ένα μουσικό φεστιβάλ πολλαπλών σκηνών ή παράγετε μια όπερα για συγκεκριμένο χώρο. </a:t>
            </a:r>
          </a:p>
          <a:p>
            <a:pPr>
              <a:spcBef>
                <a:spcPts val="1200"/>
              </a:spcBef>
              <a:defRPr sz="1200">
                <a:latin typeface="Calibri"/>
                <a:ea typeface="Calibri"/>
                <a:cs typeface="Calibri"/>
                <a:sym typeface="Calibri"/>
              </a:defRPr>
            </a:pPr>
            <a:r>
              <a:t>Εργαλεία όπως </a:t>
            </a:r>
            <a:r>
              <a:rPr b="1"/>
              <a:t>το RACI Matrix βοηθούν ομάδες από διάφορους κλάδους να καθορίσουν με διαφάνεια τις ευθύνες </a:t>
            </a:r>
            <a:r>
              <a:t>και </a:t>
            </a:r>
            <a:r>
              <a:rPr b="1"/>
              <a:t>να αποφύγουν </a:t>
            </a:r>
            <a:r>
              <a:t>την αλληλεπικάλυψη ή </a:t>
            </a:r>
            <a:r>
              <a:rPr b="1"/>
              <a:t>την κακή επικοινωνία</a:t>
            </a:r>
            <a:r>
              <a: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prstGeom prst="rect">
            <a:avLst/>
          </a:prstGeom>
        </p:spPr>
        <p:txBody>
          <a:bodyPr/>
          <a:lstStyle/>
          <a:p>
            <a:endParaRPr/>
          </a:p>
        </p:txBody>
      </p:sp>
      <p:sp>
        <p:nvSpPr>
          <p:cNvPr id="169" name="Shape 169"/>
          <p:cNvSpPr>
            <a:spLocks noGrp="1"/>
          </p:cNvSpPr>
          <p:nvPr>
            <p:ph type="body" sz="quarter" idx="1"/>
          </p:nvPr>
        </p:nvSpPr>
        <p:spPr>
          <a:prstGeom prst="rect">
            <a:avLst/>
          </a:prstGeom>
        </p:spPr>
        <p:txBody>
          <a:bodyPr/>
          <a:lstStyle/>
          <a:p>
            <a:pPr marL="228600">
              <a:defRPr sz="1100">
                <a:latin typeface="Calibri"/>
                <a:ea typeface="Calibri"/>
                <a:cs typeface="Calibri"/>
                <a:sym typeface="Calibri"/>
              </a:defRPr>
            </a:pPr>
            <a:r>
              <a:t>Απαντήστε στις ερωτήσεις: </a:t>
            </a:r>
            <a:endParaRPr sz="1200"/>
          </a:p>
          <a:p>
            <a:pPr marL="171450" indent="-171450">
              <a:buClr>
                <a:srgbClr val="000000"/>
              </a:buClr>
              <a:buSzPts val="1100"/>
              <a:buFont typeface="Arial"/>
              <a:buChar char="•"/>
              <a:defRPr sz="1100">
                <a:latin typeface="Calibri"/>
                <a:ea typeface="Calibri"/>
                <a:cs typeface="Calibri"/>
                <a:sym typeface="Calibri"/>
              </a:defRPr>
            </a:pPr>
            <a:r>
              <a:t>Ποιες ήταν οι ανακαλύψεις ή οι δυσκολίες που αντιμετωπίσατε όταν προσπαθήσατε να ορίσετε τα R, A, C και I για κάθε ρόλο;</a:t>
            </a:r>
          </a:p>
          <a:p>
            <a:pPr marL="171450" indent="-171450">
              <a:buClr>
                <a:srgbClr val="000000"/>
              </a:buClr>
              <a:buSzPts val="1100"/>
              <a:buFont typeface="Arial"/>
              <a:buChar char="•"/>
              <a:defRPr sz="1100">
                <a:latin typeface="Calibri"/>
                <a:ea typeface="Calibri"/>
                <a:cs typeface="Calibri"/>
                <a:sym typeface="Calibri"/>
              </a:defRPr>
            </a:pPr>
            <a:r>
              <a:t>Υπήρξαν εκπλήξεις ως προς το ποιον σημειώσατε ως «Υπεύθυνο» (A) ή «Αναύθυμο» (R);</a:t>
            </a:r>
          </a:p>
          <a:p>
            <a:pPr marL="171450" indent="-171450">
              <a:buClr>
                <a:srgbClr val="000000"/>
              </a:buClr>
              <a:buSzPts val="1100"/>
              <a:buFont typeface="Arial"/>
              <a:buChar char="•"/>
              <a:defRPr sz="1100">
                <a:latin typeface="Calibri"/>
                <a:ea typeface="Calibri"/>
                <a:cs typeface="Calibri"/>
                <a:sym typeface="Calibri"/>
              </a:defRPr>
            </a:pPr>
            <a:r>
              <a:t>Πιστεύετε ότι αυτή η κατανομή ρόλων με τη χρήση του RACI είναι ρεαλιστική στην καθημερινή σας πρακτική στις παραστατικές τέχνες; Γιατί ναι ή γιατί όχι;</a:t>
            </a:r>
            <a:endParaRPr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prstGeom prst="rect">
            <a:avLst/>
          </a:prstGeom>
        </p:spPr>
        <p:txBody>
          <a:bodyPr/>
          <a:lstStyle/>
          <a:p>
            <a:endParaRPr/>
          </a:p>
        </p:txBody>
      </p:sp>
      <p:sp>
        <p:nvSpPr>
          <p:cNvPr id="196" name="Shape 196"/>
          <p:cNvSpPr>
            <a:spLocks noGrp="1"/>
          </p:cNvSpPr>
          <p:nvPr>
            <p:ph type="body" sz="quarter" idx="1"/>
          </p:nvPr>
        </p:nvSpPr>
        <p:spPr>
          <a:prstGeom prst="rect">
            <a:avLst/>
          </a:prstGeom>
        </p:spPr>
        <p:txBody>
          <a:bodyPr/>
          <a:lstStyle/>
          <a:p>
            <a:pPr indent="457200">
              <a:spcBef>
                <a:spcPts val="1200"/>
              </a:spcBef>
              <a:defRPr sz="1200" b="1">
                <a:latin typeface="Calibri"/>
                <a:ea typeface="Calibri"/>
                <a:cs typeface="Calibri"/>
                <a:sym typeface="Calibri"/>
              </a:defRPr>
            </a:pPr>
            <a:r>
              <a:t>Η καινοτομία </a:t>
            </a:r>
            <a:r>
              <a:rPr b="0"/>
              <a:t>στις παραστατικές τέχνες απαιτεί τεκμηριωμένη λήψη αποφάσεων για διαρκή οργανωτική αλλαγή. Οι ηγετικοί ρόλοι πρέπει να προσαρμοστούν. </a:t>
            </a:r>
          </a:p>
          <a:p>
            <a:pPr indent="457200">
              <a:spcBef>
                <a:spcPts val="1200"/>
              </a:spcBef>
              <a:defRPr sz="1200" b="1" u="sng">
                <a:latin typeface="Calibri"/>
                <a:ea typeface="Calibri"/>
                <a:cs typeface="Calibri"/>
                <a:sym typeface="Calibri"/>
              </a:defRPr>
            </a:pPr>
            <a:r>
              <a:t>Βασικά προφίλ ηγεσίας</a:t>
            </a:r>
            <a:r>
              <a:rPr u="none"/>
              <a:t>: </a:t>
            </a:r>
            <a:r>
              <a:rPr b="0" u="none"/>
              <a:t>επιτρέπουν την κατανόηση των κύριων ηγετικών ρόλων και των οργανωτικών πλαισίων στις παραστατικές τέχνες.</a:t>
            </a:r>
          </a:p>
          <a:p>
            <a:pPr marL="457200" indent="-304800">
              <a:spcBef>
                <a:spcPts val="1200"/>
              </a:spcBef>
              <a:buClr>
                <a:srgbClr val="000000"/>
              </a:buClr>
              <a:buSzPts val="1200"/>
              <a:buFont typeface="Calibri"/>
              <a:buChar char="●"/>
              <a:defRPr sz="1200" b="1">
                <a:latin typeface="Calibri"/>
                <a:ea typeface="Calibri"/>
                <a:cs typeface="Calibri"/>
                <a:sym typeface="Calibri"/>
              </a:defRPr>
            </a:pPr>
            <a:r>
              <a:t>Καλλιτεχνικός: </a:t>
            </a:r>
            <a:r>
              <a:rPr b="0"/>
              <a:t>Καθοδηγεί το δημιουργικό όραμα.</a:t>
            </a:r>
          </a:p>
          <a:p>
            <a:pPr marL="457200" indent="-304800">
              <a:buClr>
                <a:srgbClr val="000000"/>
              </a:buClr>
              <a:buSzPts val="1200"/>
              <a:buFont typeface="Calibri"/>
              <a:buChar char="●"/>
              <a:defRPr sz="1200" b="1">
                <a:latin typeface="Calibri"/>
                <a:ea typeface="Calibri"/>
                <a:cs typeface="Calibri"/>
                <a:sym typeface="Calibri"/>
              </a:defRPr>
            </a:pPr>
            <a:r>
              <a:t>Διοικητικός: </a:t>
            </a:r>
            <a:r>
              <a:rPr b="0"/>
              <a:t>Εστιάζει στην επιχειρησιακή αποτελεσματικότητα.</a:t>
            </a:r>
          </a:p>
          <a:p>
            <a:pPr marL="457200" indent="-304800">
              <a:buClr>
                <a:srgbClr val="000000"/>
              </a:buClr>
              <a:buSzPts val="1200"/>
              <a:buFont typeface="Calibri"/>
              <a:buChar char="●"/>
              <a:defRPr sz="1200" b="1">
                <a:latin typeface="Calibri"/>
                <a:ea typeface="Calibri"/>
                <a:cs typeface="Calibri"/>
                <a:sym typeface="Calibri"/>
              </a:defRPr>
            </a:pPr>
            <a:r>
              <a:t>Έργο: </a:t>
            </a:r>
            <a:r>
              <a:rPr b="0"/>
              <a:t>Εξισορροπεί τη δημιουργική και την επιχειρησιακή εκτέλεση.</a:t>
            </a:r>
          </a:p>
          <a:p>
            <a:pPr marL="457200" indent="-304800">
              <a:buClr>
                <a:srgbClr val="000000"/>
              </a:buClr>
              <a:buSzPts val="1200"/>
              <a:buFont typeface="Calibri"/>
              <a:buChar char="●"/>
              <a:defRPr sz="1200" b="1">
                <a:latin typeface="Calibri"/>
                <a:ea typeface="Calibri"/>
                <a:cs typeface="Calibri"/>
                <a:sym typeface="Calibri"/>
              </a:defRPr>
            </a:pPr>
            <a:r>
              <a:t>Εμπορικός: </a:t>
            </a:r>
            <a:r>
              <a:rPr b="0"/>
              <a:t>Δίνει προτεραιότητα στην κερδοφορία παράλληλα με την αποστολή.</a:t>
            </a:r>
          </a:p>
          <a:p>
            <a:pPr indent="457200">
              <a:spcBef>
                <a:spcPts val="1200"/>
              </a:spcBef>
              <a:defRPr sz="1200" b="1" u="sng">
                <a:latin typeface="Calibri"/>
                <a:ea typeface="Calibri"/>
                <a:cs typeface="Calibri"/>
                <a:sym typeface="Calibri"/>
              </a:defRPr>
            </a:pPr>
            <a:r>
              <a:t>Διακριτά οργανωτικά πλαίσια:</a:t>
            </a:r>
          </a:p>
          <a:p>
            <a:pPr marL="457200" indent="-304800">
              <a:spcBef>
                <a:spcPts val="1200"/>
              </a:spcBef>
              <a:buClr>
                <a:srgbClr val="000000"/>
              </a:buClr>
              <a:buSzPts val="1200"/>
              <a:buFont typeface="Calibri"/>
              <a:buChar char="●"/>
              <a:defRPr sz="1200" b="1">
                <a:latin typeface="Calibri"/>
                <a:ea typeface="Calibri"/>
                <a:cs typeface="Calibri"/>
                <a:sym typeface="Calibri"/>
              </a:defRPr>
            </a:pPr>
            <a:r>
              <a:t>Εστίαση στην αποστολή: </a:t>
            </a:r>
            <a:r>
              <a:rPr b="0"/>
              <a:t>Οι μη κερδοσκοπικές οργανώσεις δίνουν προτεραιότητα στην αποστολή τους, ενώ οι εμπορικές οντότητες ισορροπούν την αποστολή με το κέρδος.</a:t>
            </a:r>
          </a:p>
          <a:p>
            <a:pPr marL="457200" indent="-304800">
              <a:buClr>
                <a:srgbClr val="000000"/>
              </a:buClr>
              <a:buSzPts val="1200"/>
              <a:buFont typeface="Calibri"/>
              <a:buChar char="●"/>
              <a:defRPr sz="1200" b="1">
                <a:latin typeface="Calibri"/>
                <a:ea typeface="Calibri"/>
                <a:cs typeface="Calibri"/>
                <a:sym typeface="Calibri"/>
              </a:defRPr>
            </a:pPr>
            <a:r>
              <a:t>Περιορισμοί πόρων: </a:t>
            </a:r>
            <a:r>
              <a:rPr b="0"/>
              <a:t>Οι μη κερδοσκοπικές οργανώσεις βασίζονται στη συγκέντρωση κεφαλαίων, ενώ οι εμπορικές οντότητες στις πωλήσεις.</a:t>
            </a:r>
          </a:p>
          <a:p>
            <a:pPr marL="457200" indent="-304800">
              <a:buClr>
                <a:srgbClr val="000000"/>
              </a:buClr>
              <a:buSzPts val="1200"/>
              <a:buFont typeface="Calibri"/>
              <a:buChar char="●"/>
              <a:defRPr sz="1200" b="1">
                <a:latin typeface="Calibri"/>
                <a:ea typeface="Calibri"/>
                <a:cs typeface="Calibri"/>
                <a:sym typeface="Calibri"/>
              </a:defRPr>
            </a:pPr>
            <a:r>
              <a:t>Ποικιλομορφία των ενδιαφερόμενων μερών: </a:t>
            </a:r>
            <a:r>
              <a:rPr b="0"/>
              <a:t>Οι ηγέτες διαχειρίζονται ποικίλες ομάδες (δωρητές, διοικητικά συμβούλια, κοινό, προσωπικό)</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Shape 203"/>
          <p:cNvSpPr>
            <a:spLocks noGrp="1" noRot="1" noChangeAspect="1"/>
          </p:cNvSpPr>
          <p:nvPr>
            <p:ph type="sldImg"/>
          </p:nvPr>
        </p:nvSpPr>
        <p:spPr>
          <a:prstGeom prst="rect">
            <a:avLst/>
          </a:prstGeom>
        </p:spPr>
        <p:txBody>
          <a:bodyPr/>
          <a:lstStyle/>
          <a:p>
            <a:endParaRPr/>
          </a:p>
        </p:txBody>
      </p:sp>
      <p:sp>
        <p:nvSpPr>
          <p:cNvPr id="204" name="Shape 204"/>
          <p:cNvSpPr>
            <a:spLocks noGrp="1"/>
          </p:cNvSpPr>
          <p:nvPr>
            <p:ph type="body" sz="quarter" idx="1"/>
          </p:nvPr>
        </p:nvSpPr>
        <p:spPr>
          <a:prstGeom prst="rect">
            <a:avLst/>
          </a:prstGeom>
        </p:spPr>
        <p:txBody>
          <a:bodyPr/>
          <a:lstStyle/>
          <a:p>
            <a:pPr>
              <a:spcBef>
                <a:spcPts val="1200"/>
              </a:spcBef>
              <a:defRPr sz="1200" b="1" u="sng">
                <a:latin typeface="Calibri"/>
                <a:ea typeface="Calibri"/>
                <a:cs typeface="Calibri"/>
                <a:sym typeface="Calibri"/>
              </a:defRPr>
            </a:pPr>
            <a:r>
              <a:t>Προφίλ ηγετικού στυλ και στρατηγική εφαρμογή: </a:t>
            </a:r>
            <a:r>
              <a:rPr b="0" u="none"/>
              <a:t>εισαγωγή στις συμπεριφορές, τα χαρακτηριστικά και τα δυνατά σημεία που χρησιμοποιούν οι ηγέτες για να καθοδηγούν αποτελεσματικά ομάδες και έργα.</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 name="Shape 212"/>
          <p:cNvSpPr>
            <a:spLocks noGrp="1" noRot="1" noChangeAspect="1"/>
          </p:cNvSpPr>
          <p:nvPr>
            <p:ph type="sldImg"/>
          </p:nvPr>
        </p:nvSpPr>
        <p:spPr>
          <a:prstGeom prst="rect">
            <a:avLst/>
          </a:prstGeom>
        </p:spPr>
        <p:txBody>
          <a:bodyPr/>
          <a:lstStyle/>
          <a:p>
            <a:endParaRPr/>
          </a:p>
        </p:txBody>
      </p:sp>
      <p:sp>
        <p:nvSpPr>
          <p:cNvPr id="213" name="Shape 213"/>
          <p:cNvSpPr>
            <a:spLocks noGrp="1"/>
          </p:cNvSpPr>
          <p:nvPr>
            <p:ph type="body" sz="quarter" idx="1"/>
          </p:nvPr>
        </p:nvSpPr>
        <p:spPr>
          <a:prstGeom prst="rect">
            <a:avLst/>
          </a:prstGeom>
        </p:spPr>
        <p:txBody>
          <a:bodyPr/>
          <a:lstStyle/>
          <a:p>
            <a:pPr marL="228600">
              <a:defRPr sz="1200" b="1" u="sng">
                <a:latin typeface="Calibri"/>
                <a:ea typeface="Calibri"/>
                <a:cs typeface="Calibri"/>
                <a:sym typeface="Calibri"/>
              </a:defRPr>
            </a:pPr>
            <a:r>
              <a:t>Τύπος ηγεσίας και λήψη αποφάσεων: </a:t>
            </a:r>
            <a:r>
              <a:rPr b="0" u="none"/>
              <a:t>διερευνά πώς οι τύποι ηγεσίας διαμορφώνουν τη λήψη αποφάσεων</a:t>
            </a:r>
          </a:p>
          <a:p>
            <a:pPr marL="228600">
              <a:defRPr sz="1200">
                <a:latin typeface="Calibri"/>
                <a:ea typeface="Calibri"/>
                <a:cs typeface="Calibri"/>
                <a:sym typeface="Calibri"/>
              </a:defRPr>
            </a:pPr>
            <a:endParaRPr b="0" u="none"/>
          </a:p>
          <a:p>
            <a:pPr marL="228600">
              <a:defRPr sz="1200" i="1">
                <a:latin typeface="Calibri"/>
                <a:ea typeface="Calibri"/>
                <a:cs typeface="Calibri"/>
                <a:sym typeface="Calibri"/>
              </a:defRPr>
            </a:pPr>
            <a:r>
              <a:t>Παραδείγματα</a:t>
            </a:r>
            <a:r>
              <a:rPr i="0"/>
              <a:t>: </a:t>
            </a:r>
          </a:p>
          <a:p>
            <a:pPr marL="457200" indent="-304800">
              <a:buClr>
                <a:srgbClr val="000000"/>
              </a:buClr>
              <a:buSzPts val="1200"/>
              <a:buAutoNum type="arabicPeriod"/>
              <a:defRPr sz="1200" b="1">
                <a:latin typeface="Calibri"/>
                <a:ea typeface="Calibri"/>
                <a:cs typeface="Calibri"/>
                <a:sym typeface="Calibri"/>
              </a:defRPr>
            </a:pPr>
            <a:r>
              <a:t>Οι επιτυχημένοι ηγέτες στον τομέα των τεχνών </a:t>
            </a:r>
            <a:r>
              <a:rPr b="0"/>
              <a:t>ισορροπούν την καλλιτεχνική ακεραιότητα με την πρακτική διαχείριση, εμπνέοντας δημιουργικότητα και εξασφαλίζοντας σταθερότητα, ενώ παράλληλα εμπλέκουν διάφορους ενδιαφερόμενους φορείς.</a:t>
            </a:r>
          </a:p>
          <a:p>
            <a:pPr marL="457200" indent="-304800">
              <a:buClr>
                <a:srgbClr val="000000"/>
              </a:buClr>
              <a:buSzPts val="1200"/>
              <a:buAutoNum type="arabicPeriod"/>
              <a:defRPr sz="1200" b="1">
                <a:latin typeface="Calibri"/>
                <a:ea typeface="Calibri"/>
                <a:cs typeface="Calibri"/>
                <a:sym typeface="Calibri"/>
              </a:defRPr>
            </a:pPr>
            <a:r>
              <a:t>Η ισχυρή ηγεσία </a:t>
            </a:r>
            <a:r>
              <a:rPr b="0"/>
              <a:t>με ορθή λήψη αποφάσεων είναι θεμελιώδης για την επιτυχία των παραστατικών τεχνών. Οι ηγέτες παρέχουν όραμα και κατεύθυνση, καθοδηγώντας τις ομάδες και λαμβάνοντας έγκαιρες αποφάσεις που διαμορφώνουν τις παραγωγές.</a:t>
            </a:r>
          </a:p>
          <a:p>
            <a:pPr marL="457200" indent="-304800">
              <a:buClr>
                <a:srgbClr val="000000"/>
              </a:buClr>
              <a:buSzPts val="1200"/>
              <a:buAutoNum type="arabicPeriod"/>
              <a:defRPr sz="1200" b="1">
                <a:latin typeface="Calibri"/>
                <a:ea typeface="Calibri"/>
                <a:cs typeface="Calibri"/>
                <a:sym typeface="Calibri"/>
              </a:defRPr>
            </a:pPr>
            <a:r>
              <a:t>Η αποτελεσματική ηγεσία </a:t>
            </a:r>
            <a:r>
              <a:rPr b="0"/>
              <a:t>συνδυάζει στυλ με υψηλή συναισθηματική νοημοσύνη για μια ευέλικτη και ανταποκρινόμενη προσέγγιση.</a:t>
            </a:r>
          </a:p>
          <a:p>
            <a:pPr marL="457200" indent="-304800">
              <a:buClr>
                <a:srgbClr val="000000"/>
              </a:buClr>
              <a:buSzPts val="1200"/>
              <a:buAutoNum type="arabicPeriod"/>
              <a:defRPr sz="1200" b="1">
                <a:latin typeface="Calibri"/>
                <a:ea typeface="Calibri"/>
                <a:cs typeface="Calibri"/>
                <a:sym typeface="Calibri"/>
              </a:defRPr>
            </a:pPr>
            <a:r>
              <a:t>Η οραματική ηγεσία </a:t>
            </a:r>
            <a:r>
              <a:rPr b="0"/>
              <a:t>καθοδηγεί τους οργανισμούς σε δυναμικά περιβάλλοντα, θέτοντας σαφείς και φιλόδοξους στόχους.</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VERTICAL_TITLE_AND_VERTICAL_TEXT">
    <p:spTree>
      <p:nvGrpSpPr>
        <p:cNvPr id="1" name=""/>
        <p:cNvGrpSpPr/>
        <p:nvPr/>
      </p:nvGrpSpPr>
      <p:grpSpPr>
        <a:xfrm>
          <a:off x="0" y="0"/>
          <a:ext cx="0" cy="0"/>
          <a:chOff x="0" y="0"/>
          <a:chExt cx="0" cy="0"/>
        </a:xfrm>
      </p:grpSpPr>
      <p:sp>
        <p:nvSpPr>
          <p:cNvPr id="95" name="Title Text"/>
          <p:cNvSpPr txBox="1">
            <a:spLocks noGrp="1"/>
          </p:cNvSpPr>
          <p:nvPr>
            <p:ph type="title"/>
          </p:nvPr>
        </p:nvSpPr>
        <p:spPr>
          <a:xfrm rot="5400000">
            <a:off x="4732337" y="2171700"/>
            <a:ext cx="5851526" cy="2057401"/>
          </a:xfrm>
          <a:prstGeom prst="rect">
            <a:avLst/>
          </a:prstGeom>
        </p:spPr>
        <p:txBody>
          <a:bodyPr/>
          <a:lstStyle/>
          <a:p>
            <a:r>
              <a:t>Title Text</a:t>
            </a:r>
          </a:p>
        </p:txBody>
      </p:sp>
      <p:sp>
        <p:nvSpPr>
          <p:cNvPr id="96" name="Body Level One…"/>
          <p:cNvSpPr txBox="1">
            <a:spLocks noGrp="1"/>
          </p:cNvSpPr>
          <p:nvPr>
            <p:ph type="body" sz="quarter" idx="1"/>
          </p:nvPr>
        </p:nvSpPr>
        <p:spPr>
          <a:xfrm rot="5400000">
            <a:off x="541337" y="190500"/>
            <a:ext cx="5851526" cy="6019800"/>
          </a:xfrm>
          <a:prstGeom prst="rect">
            <a:avLst/>
          </a:prstGeom>
        </p:spPr>
        <p:txBody>
          <a:bodyPr/>
          <a:lstStyle>
            <a:lvl1pPr indent="-342900">
              <a:spcBef>
                <a:spcPts val="300"/>
              </a:spcBef>
            </a:lvl1pPr>
            <a:lvl2pPr marL="963385" indent="-391885">
              <a:spcBef>
                <a:spcPts val="300"/>
              </a:spcBef>
            </a:lvl2pPr>
            <a:lvl3pPr marL="1485900" indent="-457200">
              <a:spcBef>
                <a:spcPts val="300"/>
              </a:spcBef>
            </a:lvl3pPr>
            <a:lvl4pPr marL="2034539" indent="-548639">
              <a:spcBef>
                <a:spcPts val="300"/>
              </a:spcBef>
            </a:lvl4pPr>
            <a:lvl5pPr marL="2491739" indent="-548639">
              <a:spcBef>
                <a:spcPts val="300"/>
              </a:spcBef>
            </a:lvl5pPr>
          </a:lstStyle>
          <a:p>
            <a:r>
              <a:t>Body Level One</a:t>
            </a:r>
          </a:p>
          <a:p>
            <a:pPr lvl="1"/>
            <a:r>
              <a:t>Body Level Two</a:t>
            </a:r>
          </a:p>
          <a:p>
            <a:pPr lvl="2"/>
            <a:r>
              <a:t>Body Level Three</a:t>
            </a:r>
          </a:p>
          <a:p>
            <a:pPr lvl="3"/>
            <a:r>
              <a:t>Body Level Four</a:t>
            </a:r>
          </a:p>
          <a:p>
            <a:pPr lvl="4"/>
            <a:r>
              <a:t>Body Level Five</a:t>
            </a:r>
          </a:p>
        </p:txBody>
      </p:sp>
      <p:sp>
        <p:nvSpPr>
          <p:cNvPr id="97"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OBJECT">
    <p:spTree>
      <p:nvGrpSpPr>
        <p:cNvPr id="1" name=""/>
        <p:cNvGrpSpPr/>
        <p:nvPr/>
      </p:nvGrpSpPr>
      <p:grpSpPr>
        <a:xfrm>
          <a:off x="0" y="0"/>
          <a:ext cx="0" cy="0"/>
          <a:chOff x="0" y="0"/>
          <a:chExt cx="0" cy="0"/>
        </a:xfrm>
      </p:grpSpPr>
      <p:sp>
        <p:nvSpPr>
          <p:cNvPr id="18"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19" name="Body Level One…"/>
          <p:cNvSpPr txBox="1">
            <a:spLocks noGrp="1"/>
          </p:cNvSpPr>
          <p:nvPr>
            <p:ph type="body" sz="quarter" idx="1"/>
          </p:nvPr>
        </p:nvSpPr>
        <p:spPr>
          <a:xfrm>
            <a:off x="457200" y="1600200"/>
            <a:ext cx="8229600" cy="4525963"/>
          </a:xfrm>
          <a:prstGeom prst="rect">
            <a:avLst/>
          </a:prstGeom>
        </p:spPr>
        <p:txBody>
          <a:bodyPr/>
          <a:lstStyle>
            <a:lvl1pPr indent="-342900">
              <a:spcBef>
                <a:spcPts val="300"/>
              </a:spcBef>
            </a:lvl1pPr>
            <a:lvl2pPr marL="963385" indent="-391885">
              <a:spcBef>
                <a:spcPts val="300"/>
              </a:spcBef>
            </a:lvl2pPr>
            <a:lvl3pPr marL="1485900" indent="-457200">
              <a:spcBef>
                <a:spcPts val="300"/>
              </a:spcBef>
            </a:lvl3pPr>
            <a:lvl4pPr marL="2034539" indent="-548639">
              <a:spcBef>
                <a:spcPts val="300"/>
              </a:spcBef>
            </a:lvl4pPr>
            <a:lvl5pPr marL="2491739" indent="-548639">
              <a:spcBef>
                <a:spcPts val="300"/>
              </a:spcBef>
            </a:lvl5pPr>
          </a:lstStyle>
          <a:p>
            <a:r>
              <a:t>Body Level One</a:t>
            </a:r>
          </a:p>
          <a:p>
            <a:pPr lvl="1"/>
            <a:r>
              <a:t>Body Level Two</a:t>
            </a:r>
          </a:p>
          <a:p>
            <a:pPr lvl="2"/>
            <a:r>
              <a:t>Body Level Three</a:t>
            </a:r>
          </a:p>
          <a:p>
            <a:pPr lvl="3"/>
            <a:r>
              <a:t>Body Level Four</a:t>
            </a:r>
          </a:p>
          <a:p>
            <a:pPr lvl="4"/>
            <a:r>
              <a:t>Body Level Five</a:t>
            </a:r>
          </a:p>
        </p:txBody>
      </p:sp>
      <p:sp>
        <p:nvSpPr>
          <p:cNvPr id="20"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_HEADER">
    <p:spTree>
      <p:nvGrpSpPr>
        <p:cNvPr id="1" name=""/>
        <p:cNvGrpSpPr/>
        <p:nvPr/>
      </p:nvGrpSpPr>
      <p:grpSpPr>
        <a:xfrm>
          <a:off x="0" y="0"/>
          <a:ext cx="0" cy="0"/>
          <a:chOff x="0" y="0"/>
          <a:chExt cx="0" cy="0"/>
        </a:xfrm>
      </p:grpSpPr>
      <p:sp>
        <p:nvSpPr>
          <p:cNvPr id="27" name="Title Text"/>
          <p:cNvSpPr txBox="1">
            <a:spLocks noGrp="1"/>
          </p:cNvSpPr>
          <p:nvPr>
            <p:ph type="title"/>
          </p:nvPr>
        </p:nvSpPr>
        <p:spPr>
          <a:xfrm>
            <a:off x="722312" y="4406900"/>
            <a:ext cx="7772401" cy="1362075"/>
          </a:xfrm>
          <a:prstGeom prst="rect">
            <a:avLst/>
          </a:prstGeom>
        </p:spPr>
        <p:txBody>
          <a:bodyPr anchor="t"/>
          <a:lstStyle>
            <a:lvl1pPr algn="l">
              <a:defRPr sz="4000" b="1"/>
            </a:lvl1pPr>
          </a:lstStyle>
          <a:p>
            <a:r>
              <a:t>Title Text</a:t>
            </a:r>
          </a:p>
        </p:txBody>
      </p:sp>
      <p:sp>
        <p:nvSpPr>
          <p:cNvPr id="28" name="Body Level One…"/>
          <p:cNvSpPr txBox="1">
            <a:spLocks noGrp="1"/>
          </p:cNvSpPr>
          <p:nvPr>
            <p:ph type="body" sz="quarter" idx="1"/>
          </p:nvPr>
        </p:nvSpPr>
        <p:spPr>
          <a:xfrm>
            <a:off x="722312" y="2906713"/>
            <a:ext cx="7772401" cy="1500188"/>
          </a:xfrm>
          <a:prstGeom prst="rect">
            <a:avLst/>
          </a:prstGeom>
        </p:spPr>
        <p:txBody>
          <a:bodyPr anchor="b"/>
          <a:lstStyle>
            <a:lvl1pPr marL="228600" indent="0">
              <a:spcBef>
                <a:spcPts val="400"/>
              </a:spcBef>
              <a:buClrTx/>
              <a:buSzTx/>
              <a:buFontTx/>
              <a:buNone/>
              <a:defRPr sz="2000">
                <a:solidFill>
                  <a:srgbClr val="888888"/>
                </a:solidFill>
              </a:defRPr>
            </a:lvl1pPr>
            <a:lvl2pPr marL="228600" indent="457200">
              <a:spcBef>
                <a:spcPts val="400"/>
              </a:spcBef>
              <a:buClrTx/>
              <a:buSzTx/>
              <a:buFontTx/>
              <a:buNone/>
              <a:defRPr sz="2000">
                <a:solidFill>
                  <a:srgbClr val="888888"/>
                </a:solidFill>
              </a:defRPr>
            </a:lvl2pPr>
            <a:lvl3pPr marL="228600" indent="914400">
              <a:spcBef>
                <a:spcPts val="400"/>
              </a:spcBef>
              <a:buClrTx/>
              <a:buSzTx/>
              <a:buFontTx/>
              <a:buNone/>
              <a:defRPr sz="2000">
                <a:solidFill>
                  <a:srgbClr val="888888"/>
                </a:solidFill>
              </a:defRPr>
            </a:lvl3pPr>
            <a:lvl4pPr marL="228600" indent="1371600">
              <a:spcBef>
                <a:spcPts val="400"/>
              </a:spcBef>
              <a:buClrTx/>
              <a:buSzTx/>
              <a:buFontTx/>
              <a:buNone/>
              <a:defRPr sz="2000">
                <a:solidFill>
                  <a:srgbClr val="888888"/>
                </a:solidFill>
              </a:defRPr>
            </a:lvl4pPr>
            <a:lvl5pPr marL="228600" indent="1828800">
              <a:spcBef>
                <a:spcPts val="400"/>
              </a:spcBef>
              <a:buClrTx/>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29"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_OBJECTS">
    <p:spTree>
      <p:nvGrpSpPr>
        <p:cNvPr id="1" name=""/>
        <p:cNvGrpSpPr/>
        <p:nvPr/>
      </p:nvGrpSpPr>
      <p:grpSpPr>
        <a:xfrm>
          <a:off x="0" y="0"/>
          <a:ext cx="0" cy="0"/>
          <a:chOff x="0" y="0"/>
          <a:chExt cx="0" cy="0"/>
        </a:xfrm>
      </p:grpSpPr>
      <p:sp>
        <p:nvSpPr>
          <p:cNvPr id="36"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37" name="Body Level One…"/>
          <p:cNvSpPr txBox="1">
            <a:spLocks noGrp="1"/>
          </p:cNvSpPr>
          <p:nvPr>
            <p:ph type="body" sz="quarter" idx="1"/>
          </p:nvPr>
        </p:nvSpPr>
        <p:spPr>
          <a:xfrm>
            <a:off x="457200" y="1600200"/>
            <a:ext cx="4038600" cy="4525963"/>
          </a:xfrm>
          <a:prstGeom prst="rect">
            <a:avLst/>
          </a:prstGeom>
        </p:spPr>
        <p:txBody>
          <a:bodyPr/>
          <a:lstStyle>
            <a:lvl1pPr indent="-406400">
              <a:spcBef>
                <a:spcPts val="500"/>
              </a:spcBef>
              <a:buSzPts val="2800"/>
              <a:defRPr sz="2800"/>
            </a:lvl1pPr>
            <a:lvl2pPr marL="977900" indent="-444500">
              <a:spcBef>
                <a:spcPts val="500"/>
              </a:spcBef>
              <a:buSzPts val="2800"/>
              <a:defRPr sz="2800"/>
            </a:lvl2pPr>
            <a:lvl3pPr marL="1513839" indent="-497839">
              <a:spcBef>
                <a:spcPts val="500"/>
              </a:spcBef>
              <a:buSzPts val="2800"/>
              <a:defRPr sz="2800"/>
            </a:lvl3pPr>
            <a:lvl4pPr marL="2019300" indent="-533400">
              <a:spcBef>
                <a:spcPts val="500"/>
              </a:spcBef>
              <a:buSzPts val="2800"/>
              <a:defRPr sz="2800"/>
            </a:lvl4pPr>
            <a:lvl5pPr marL="2476500" indent="-533400">
              <a:spcBef>
                <a:spcPts val="500"/>
              </a:spcBef>
              <a:buSzPts val="2800"/>
              <a:defRPr sz="2800"/>
            </a:lvl5pPr>
          </a:lstStyle>
          <a:p>
            <a:r>
              <a:t>Body Level One</a:t>
            </a:r>
          </a:p>
          <a:p>
            <a:pPr lvl="1"/>
            <a:r>
              <a:t>Body Level Two</a:t>
            </a:r>
          </a:p>
          <a:p>
            <a:pPr lvl="2"/>
            <a:r>
              <a:t>Body Level Three</a:t>
            </a:r>
          </a:p>
          <a:p>
            <a:pPr lvl="3"/>
            <a:r>
              <a:t>Body Level Four</a:t>
            </a:r>
          </a:p>
          <a:p>
            <a:pPr lvl="4"/>
            <a:r>
              <a:t>Body Level Five</a:t>
            </a:r>
          </a:p>
        </p:txBody>
      </p:sp>
      <p:sp>
        <p:nvSpPr>
          <p:cNvPr id="38" name="Google Shape;40;p24"/>
          <p:cNvSpPr txBox="1">
            <a:spLocks noGrp="1"/>
          </p:cNvSpPr>
          <p:nvPr>
            <p:ph type="body" sz="quarter" idx="21"/>
          </p:nvPr>
        </p:nvSpPr>
        <p:spPr>
          <a:xfrm>
            <a:off x="4648200" y="1600200"/>
            <a:ext cx="4038600" cy="4525963"/>
          </a:xfrm>
          <a:prstGeom prst="rect">
            <a:avLst/>
          </a:prstGeom>
        </p:spPr>
        <p:txBody>
          <a:bodyPr/>
          <a:lstStyle/>
          <a:p>
            <a:pPr indent="-406400">
              <a:spcBef>
                <a:spcPts val="500"/>
              </a:spcBef>
              <a:buSzPts val="2800"/>
              <a:defRPr sz="2800"/>
            </a:pPr>
            <a:endParaRPr/>
          </a:p>
        </p:txBody>
      </p:sp>
      <p:sp>
        <p:nvSpPr>
          <p:cNvPr id="39"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WO_OBJECTS_WITH_TEXT">
    <p:spTree>
      <p:nvGrpSpPr>
        <p:cNvPr id="1" name=""/>
        <p:cNvGrpSpPr/>
        <p:nvPr/>
      </p:nvGrpSpPr>
      <p:grpSpPr>
        <a:xfrm>
          <a:off x="0" y="0"/>
          <a:ext cx="0" cy="0"/>
          <a:chOff x="0" y="0"/>
          <a:chExt cx="0" cy="0"/>
        </a:xfrm>
      </p:grpSpPr>
      <p:sp>
        <p:nvSpPr>
          <p:cNvPr id="46"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47" name="Body Level One…"/>
          <p:cNvSpPr txBox="1">
            <a:spLocks noGrp="1"/>
          </p:cNvSpPr>
          <p:nvPr>
            <p:ph type="body" sz="quarter" idx="1"/>
          </p:nvPr>
        </p:nvSpPr>
        <p:spPr>
          <a:xfrm>
            <a:off x="457200" y="1535112"/>
            <a:ext cx="4040188" cy="639763"/>
          </a:xfrm>
          <a:prstGeom prst="rect">
            <a:avLst/>
          </a:prstGeom>
        </p:spPr>
        <p:txBody>
          <a:bodyPr anchor="b"/>
          <a:lstStyle>
            <a:lvl1pPr marL="228600" indent="0">
              <a:spcBef>
                <a:spcPts val="400"/>
              </a:spcBef>
              <a:buClrTx/>
              <a:buSzTx/>
              <a:buFontTx/>
              <a:buNone/>
              <a:defRPr sz="2400" b="1"/>
            </a:lvl1pPr>
            <a:lvl2pPr marL="228600" indent="457200">
              <a:spcBef>
                <a:spcPts val="400"/>
              </a:spcBef>
              <a:buClrTx/>
              <a:buSzTx/>
              <a:buFontTx/>
              <a:buNone/>
              <a:defRPr sz="2400" b="1"/>
            </a:lvl2pPr>
            <a:lvl3pPr marL="228600" indent="914400">
              <a:spcBef>
                <a:spcPts val="400"/>
              </a:spcBef>
              <a:buClrTx/>
              <a:buSzTx/>
              <a:buFontTx/>
              <a:buNone/>
              <a:defRPr sz="2400" b="1"/>
            </a:lvl3pPr>
            <a:lvl4pPr marL="228600" indent="1371600">
              <a:spcBef>
                <a:spcPts val="400"/>
              </a:spcBef>
              <a:buClrTx/>
              <a:buSzTx/>
              <a:buFontTx/>
              <a:buNone/>
              <a:defRPr sz="2400" b="1"/>
            </a:lvl4pPr>
            <a:lvl5pPr marL="228600" indent="1828800">
              <a:spcBef>
                <a:spcPts val="400"/>
              </a:spcBef>
              <a:buClrTx/>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8" name="Google Shape;47;p25"/>
          <p:cNvSpPr txBox="1">
            <a:spLocks noGrp="1"/>
          </p:cNvSpPr>
          <p:nvPr>
            <p:ph type="body" sz="quarter" idx="21"/>
          </p:nvPr>
        </p:nvSpPr>
        <p:spPr>
          <a:xfrm>
            <a:off x="457200" y="2174875"/>
            <a:ext cx="4040188" cy="3951288"/>
          </a:xfrm>
          <a:prstGeom prst="rect">
            <a:avLst/>
          </a:prstGeom>
        </p:spPr>
        <p:txBody>
          <a:bodyPr/>
          <a:lstStyle/>
          <a:p>
            <a:pPr indent="-381000">
              <a:spcBef>
                <a:spcPts val="400"/>
              </a:spcBef>
              <a:buSzPts val="2400"/>
              <a:defRPr sz="2400"/>
            </a:pPr>
            <a:endParaRPr/>
          </a:p>
        </p:txBody>
      </p:sp>
      <p:sp>
        <p:nvSpPr>
          <p:cNvPr id="49" name="Google Shape;48;p25"/>
          <p:cNvSpPr txBox="1">
            <a:spLocks noGrp="1"/>
          </p:cNvSpPr>
          <p:nvPr>
            <p:ph type="body" sz="quarter" idx="22"/>
          </p:nvPr>
        </p:nvSpPr>
        <p:spPr>
          <a:xfrm>
            <a:off x="4645025" y="1535112"/>
            <a:ext cx="4041775" cy="639763"/>
          </a:xfrm>
          <a:prstGeom prst="rect">
            <a:avLst/>
          </a:prstGeom>
        </p:spPr>
        <p:txBody>
          <a:bodyPr anchor="b"/>
          <a:lstStyle/>
          <a:p>
            <a:pPr marL="228600" indent="0">
              <a:spcBef>
                <a:spcPts val="400"/>
              </a:spcBef>
              <a:buClrTx/>
              <a:buSzTx/>
              <a:buFontTx/>
              <a:buNone/>
              <a:defRPr sz="2400" b="1"/>
            </a:pPr>
            <a:endParaRPr/>
          </a:p>
        </p:txBody>
      </p:sp>
      <p:sp>
        <p:nvSpPr>
          <p:cNvPr id="50" name="Google Shape;49;p25"/>
          <p:cNvSpPr txBox="1">
            <a:spLocks noGrp="1"/>
          </p:cNvSpPr>
          <p:nvPr>
            <p:ph type="body" sz="quarter" idx="23"/>
          </p:nvPr>
        </p:nvSpPr>
        <p:spPr>
          <a:xfrm>
            <a:off x="4645025" y="2174875"/>
            <a:ext cx="4041775" cy="3951288"/>
          </a:xfrm>
          <a:prstGeom prst="rect">
            <a:avLst/>
          </a:prstGeom>
        </p:spPr>
        <p:txBody>
          <a:bodyPr/>
          <a:lstStyle/>
          <a:p>
            <a:pPr indent="-381000">
              <a:spcBef>
                <a:spcPts val="400"/>
              </a:spcBef>
              <a:buSzPts val="2400"/>
              <a:defRPr sz="2400"/>
            </a:pPr>
            <a:endParaRPr/>
          </a:p>
        </p:txBody>
      </p:sp>
      <p:sp>
        <p:nvSpPr>
          <p:cNvPr id="51"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_ONLY">
    <p:spTree>
      <p:nvGrpSpPr>
        <p:cNvPr id="1" name=""/>
        <p:cNvGrpSpPr/>
        <p:nvPr/>
      </p:nvGrpSpPr>
      <p:grpSpPr>
        <a:xfrm>
          <a:off x="0" y="0"/>
          <a:ext cx="0" cy="0"/>
          <a:chOff x="0" y="0"/>
          <a:chExt cx="0" cy="0"/>
        </a:xfrm>
      </p:grpSpPr>
      <p:sp>
        <p:nvSpPr>
          <p:cNvPr id="58"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59"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OBJECT_WITH_CAPTION_TEXT">
    <p:spTree>
      <p:nvGrpSpPr>
        <p:cNvPr id="1" name=""/>
        <p:cNvGrpSpPr/>
        <p:nvPr/>
      </p:nvGrpSpPr>
      <p:grpSpPr>
        <a:xfrm>
          <a:off x="0" y="0"/>
          <a:ext cx="0" cy="0"/>
          <a:chOff x="0" y="0"/>
          <a:chExt cx="0" cy="0"/>
        </a:xfrm>
      </p:grpSpPr>
      <p:sp>
        <p:nvSpPr>
          <p:cNvPr id="66"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67" name="Body Level One…"/>
          <p:cNvSpPr txBox="1">
            <a:spLocks noGrp="1"/>
          </p:cNvSpPr>
          <p:nvPr>
            <p:ph type="body" sz="quarter"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68" name="Google Shape;61;p27"/>
          <p:cNvSpPr txBox="1">
            <a:spLocks noGrp="1"/>
          </p:cNvSpPr>
          <p:nvPr>
            <p:ph type="body" sz="quarter" idx="21"/>
          </p:nvPr>
        </p:nvSpPr>
        <p:spPr>
          <a:xfrm>
            <a:off x="457199" y="1435100"/>
            <a:ext cx="3008315" cy="4691063"/>
          </a:xfrm>
          <a:prstGeom prst="rect">
            <a:avLst/>
          </a:prstGeom>
        </p:spPr>
        <p:txBody>
          <a:bodyPr/>
          <a:lstStyle/>
          <a:p>
            <a:pPr marL="228600" indent="0">
              <a:spcBef>
                <a:spcPts val="200"/>
              </a:spcBef>
              <a:buClrTx/>
              <a:buSzTx/>
              <a:buFontTx/>
              <a:buNone/>
              <a:defRPr sz="1400"/>
            </a:pPr>
            <a:endParaRPr/>
          </a:p>
        </p:txBody>
      </p:sp>
      <p:sp>
        <p:nvSpPr>
          <p:cNvPr id="69"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_WITH_CAPTION_TEXT">
    <p:spTree>
      <p:nvGrpSpPr>
        <p:cNvPr id="1" name=""/>
        <p:cNvGrpSpPr/>
        <p:nvPr/>
      </p:nvGrpSpPr>
      <p:grpSpPr>
        <a:xfrm>
          <a:off x="0" y="0"/>
          <a:ext cx="0" cy="0"/>
          <a:chOff x="0" y="0"/>
          <a:chExt cx="0" cy="0"/>
        </a:xfrm>
      </p:grpSpPr>
      <p:sp>
        <p:nvSpPr>
          <p:cNvPr id="76"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77" name="Google Shape;67;p28"/>
          <p:cNvSpPr>
            <a:spLocks noGrp="1"/>
          </p:cNvSpPr>
          <p:nvPr>
            <p:ph type="pic" sz="quarter" idx="21"/>
          </p:nvPr>
        </p:nvSpPr>
        <p:spPr>
          <a:xfrm>
            <a:off x="1792288" y="612775"/>
            <a:ext cx="5486401" cy="4114800"/>
          </a:xfrm>
          <a:prstGeom prst="rect">
            <a:avLst/>
          </a:prstGeom>
        </p:spPr>
        <p:txBody>
          <a:bodyPr lIns="91439" tIns="45719" rIns="91439" bIns="45719">
            <a:noAutofit/>
          </a:bodyPr>
          <a:lstStyle/>
          <a:p>
            <a:endParaRPr/>
          </a:p>
        </p:txBody>
      </p:sp>
      <p:sp>
        <p:nvSpPr>
          <p:cNvPr id="78" name="Body Level One…"/>
          <p:cNvSpPr txBox="1">
            <a:spLocks noGrp="1"/>
          </p:cNvSpPr>
          <p:nvPr>
            <p:ph type="body" sz="quarter" idx="1"/>
          </p:nvPr>
        </p:nvSpPr>
        <p:spPr>
          <a:xfrm>
            <a:off x="1792288" y="5367337"/>
            <a:ext cx="5486401" cy="804863"/>
          </a:xfrm>
          <a:prstGeom prst="rect">
            <a:avLst/>
          </a:prstGeom>
        </p:spPr>
        <p:txBody>
          <a:bodyPr/>
          <a:lstStyle>
            <a:lvl1pPr marL="228600" indent="0">
              <a:spcBef>
                <a:spcPts val="200"/>
              </a:spcBef>
              <a:buClrTx/>
              <a:buSzTx/>
              <a:buFontTx/>
              <a:buNone/>
              <a:defRPr sz="1400"/>
            </a:lvl1pPr>
            <a:lvl2pPr marL="228600" indent="457200">
              <a:spcBef>
                <a:spcPts val="200"/>
              </a:spcBef>
              <a:buClrTx/>
              <a:buSzTx/>
              <a:buFontTx/>
              <a:buNone/>
              <a:defRPr sz="1400"/>
            </a:lvl2pPr>
            <a:lvl3pPr marL="228600" indent="914400">
              <a:spcBef>
                <a:spcPts val="200"/>
              </a:spcBef>
              <a:buClrTx/>
              <a:buSzTx/>
              <a:buFontTx/>
              <a:buNone/>
              <a:defRPr sz="1400"/>
            </a:lvl3pPr>
            <a:lvl4pPr marL="228600" indent="1371600">
              <a:spcBef>
                <a:spcPts val="200"/>
              </a:spcBef>
              <a:buClrTx/>
              <a:buSzTx/>
              <a:buFontTx/>
              <a:buNone/>
              <a:defRPr sz="1400"/>
            </a:lvl4pPr>
            <a:lvl5pPr marL="228600" indent="1828800">
              <a:spcBef>
                <a:spcPts val="200"/>
              </a:spcBef>
              <a:buClrTx/>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79"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VERTICAL_TEXT">
    <p:spTree>
      <p:nvGrpSpPr>
        <p:cNvPr id="1" name=""/>
        <p:cNvGrpSpPr/>
        <p:nvPr/>
      </p:nvGrpSpPr>
      <p:grpSpPr>
        <a:xfrm>
          <a:off x="0" y="0"/>
          <a:ext cx="0" cy="0"/>
          <a:chOff x="0" y="0"/>
          <a:chExt cx="0" cy="0"/>
        </a:xfrm>
      </p:grpSpPr>
      <p:sp>
        <p:nvSpPr>
          <p:cNvPr id="86" name="Title Text"/>
          <p:cNvSpPr txBox="1">
            <a:spLocks noGrp="1"/>
          </p:cNvSpPr>
          <p:nvPr>
            <p:ph type="title"/>
          </p:nvPr>
        </p:nvSpPr>
        <p:spPr>
          <a:xfrm>
            <a:off x="457200" y="274638"/>
            <a:ext cx="8229600" cy="1143001"/>
          </a:xfrm>
          <a:prstGeom prst="rect">
            <a:avLst/>
          </a:prstGeom>
        </p:spPr>
        <p:txBody>
          <a:bodyPr/>
          <a:lstStyle/>
          <a:p>
            <a:r>
              <a:t>Title Text</a:t>
            </a:r>
          </a:p>
        </p:txBody>
      </p:sp>
      <p:sp>
        <p:nvSpPr>
          <p:cNvPr id="87" name="Body Level One…"/>
          <p:cNvSpPr txBox="1">
            <a:spLocks noGrp="1"/>
          </p:cNvSpPr>
          <p:nvPr>
            <p:ph type="body" sz="quarter" idx="1"/>
          </p:nvPr>
        </p:nvSpPr>
        <p:spPr>
          <a:xfrm rot="5400000">
            <a:off x="2309018" y="-251618"/>
            <a:ext cx="4525964" cy="8229601"/>
          </a:xfrm>
          <a:prstGeom prst="rect">
            <a:avLst/>
          </a:prstGeom>
        </p:spPr>
        <p:txBody>
          <a:bodyPr/>
          <a:lstStyle>
            <a:lvl1pPr indent="-342900">
              <a:spcBef>
                <a:spcPts val="300"/>
              </a:spcBef>
            </a:lvl1pPr>
            <a:lvl2pPr marL="963385" indent="-391885">
              <a:spcBef>
                <a:spcPts val="300"/>
              </a:spcBef>
            </a:lvl2pPr>
            <a:lvl3pPr marL="1485900" indent="-457200">
              <a:spcBef>
                <a:spcPts val="300"/>
              </a:spcBef>
            </a:lvl3pPr>
            <a:lvl4pPr marL="2034539" indent="-548639">
              <a:spcBef>
                <a:spcPts val="300"/>
              </a:spcBef>
            </a:lvl4pPr>
            <a:lvl5pPr marL="2491739" indent="-548639">
              <a:spcBef>
                <a:spcPts val="300"/>
              </a:spcBef>
            </a:lvl5pPr>
          </a:lstStyle>
          <a:p>
            <a:r>
              <a:t>Body Level One</a:t>
            </a:r>
          </a:p>
          <a:p>
            <a:pPr lvl="1"/>
            <a:r>
              <a:t>Body Level Two</a:t>
            </a:r>
          </a:p>
          <a:p>
            <a:pPr lvl="2"/>
            <a:r>
              <a:t>Body Level Three</a:t>
            </a:r>
          </a:p>
          <a:p>
            <a:pPr lvl="3"/>
            <a:r>
              <a:t>Body Level Four</a:t>
            </a:r>
          </a:p>
          <a:p>
            <a:pPr lvl="4"/>
            <a:r>
              <a:t>Body Level Five</a:t>
            </a:r>
          </a:p>
        </p:txBody>
      </p:sp>
      <p:sp>
        <p:nvSpPr>
          <p:cNvPr id="88" name="Slide Number"/>
          <p:cNvSpPr txBox="1">
            <a:spLocks noGrp="1"/>
          </p:cNvSpPr>
          <p:nvPr>
            <p:ph type="sldNum" sz="quarter" idx="2"/>
          </p:nvPr>
        </p:nvSpPr>
        <p:spPr>
          <a:xfrm>
            <a:off x="8428216" y="6414780"/>
            <a:ext cx="258585" cy="248265"/>
          </a:xfrm>
          <a:prstGeom prst="rect">
            <a:avLst/>
          </a:prstGeom>
        </p:spPr>
        <p:txBody>
          <a:bodyPr/>
          <a:lstStyle>
            <a:lvl1pPr>
              <a:defRPr sz="1200"/>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17544329" y="9764032"/>
            <a:ext cx="387321" cy="385336"/>
          </a:xfrm>
          <a:prstGeom prst="rect">
            <a:avLst/>
          </a:prstGeom>
          <a:ln w="12700">
            <a:miter lim="400000"/>
          </a:ln>
        </p:spPr>
        <p:txBody>
          <a:bodyPr wrap="none" lIns="45699" tIns="45699" rIns="45699" bIns="45699" anchor="ctr">
            <a:spAutoFit/>
          </a:bodyPr>
          <a:lstStyle>
            <a:lvl1pPr algn="r">
              <a:defRPr sz="2200" b="1">
                <a:solidFill>
                  <a:srgbClr val="3F6031"/>
                </a:solidFill>
                <a:latin typeface="Calibri"/>
                <a:ea typeface="Calibri"/>
                <a:cs typeface="Calibri"/>
                <a:sym typeface="Calibri"/>
              </a:defRPr>
            </a:lvl1pPr>
          </a:lstStyle>
          <a:p>
            <a:fld id="{86CB4B4D-7CA3-9044-876B-883B54F8677D}" type="slidenum">
              <a:t>‹#›</a:t>
            </a:fld>
            <a:endParaRPr/>
          </a:p>
        </p:txBody>
      </p:sp>
      <p:sp>
        <p:nvSpPr>
          <p:cNvPr id="3" name="Title Text"/>
          <p:cNvSpPr txBox="1">
            <a:spLocks noGrp="1"/>
          </p:cNvSpPr>
          <p:nvPr>
            <p:ph type="title"/>
          </p:nvPr>
        </p:nvSpPr>
        <p:spPr>
          <a:xfrm>
            <a:off x="914400" y="138112"/>
            <a:ext cx="16459200" cy="22621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normAutofit/>
          </a:bodyPr>
          <a:lstStyle/>
          <a:p>
            <a:r>
              <a:t>Title Text</a:t>
            </a:r>
          </a:p>
        </p:txBody>
      </p:sp>
      <p:sp>
        <p:nvSpPr>
          <p:cNvPr id="4" name="Body Level One…"/>
          <p:cNvSpPr txBox="1">
            <a:spLocks noGrp="1"/>
          </p:cNvSpPr>
          <p:nvPr>
            <p:ph type="body" idx="1"/>
          </p:nvPr>
        </p:nvSpPr>
        <p:spPr>
          <a:xfrm>
            <a:off x="914400" y="2400300"/>
            <a:ext cx="16459200" cy="7886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ormAutofit/>
          </a:bodyPr>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Calibri"/>
          <a:ea typeface="Calibri"/>
          <a:cs typeface="Calibri"/>
          <a:sym typeface="Calibri"/>
        </a:defRPr>
      </a:lvl9pPr>
    </p:titleStyle>
    <p:bodyStyle>
      <a:lvl1pPr marL="457200" marR="0" indent="-431800"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1pPr>
      <a:lvl2pPr marL="972457" marR="0" indent="-464457"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2pPr>
      <a:lvl3pPr marL="1498600" marR="0" indent="-508000"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3pPr>
      <a:lvl4pPr marL="2042160" marR="0" indent="-568960"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4pPr>
      <a:lvl5pPr marL="2499360" marR="0" indent="-568960"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5pPr>
      <a:lvl6pPr marL="2956560" marR="0" indent="-568960"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6pPr>
      <a:lvl7pPr marL="3413759" marR="0" indent="-568959"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7pPr>
      <a:lvl8pPr marL="3870959" marR="0" indent="-568959"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8pPr>
      <a:lvl9pPr marL="4328159" marR="0" indent="-568959" algn="l" defTabSz="914400" rtl="0" latinLnBrk="0">
        <a:lnSpc>
          <a:spcPct val="100000"/>
        </a:lnSpc>
        <a:spcBef>
          <a:spcPts val="600"/>
        </a:spcBef>
        <a:spcAft>
          <a:spcPts val="0"/>
        </a:spcAft>
        <a:buClr>
          <a:srgbClr val="000000"/>
        </a:buClr>
        <a:buSzPts val="3200"/>
        <a:buFont typeface="Arial"/>
        <a:buChar char="•"/>
        <a:tabLst/>
        <a:defRPr sz="3200" b="0" i="0" u="none" strike="noStrike" cap="none" spc="0" baseline="0">
          <a:solidFill>
            <a:srgbClr val="000000"/>
          </a:solidFill>
          <a:uFillTx/>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1pPr>
      <a:lvl2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2pPr>
      <a:lvl3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3pPr>
      <a:lvl4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4pPr>
      <a:lvl5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5pPr>
      <a:lvl6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6pPr>
      <a:lvl7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7pPr>
      <a:lvl8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8pPr>
      <a:lvl9pPr marL="0" marR="0" indent="0" algn="r" defTabSz="914400" rtl="0" latinLnBrk="0">
        <a:lnSpc>
          <a:spcPct val="100000"/>
        </a:lnSpc>
        <a:spcBef>
          <a:spcPts val="0"/>
        </a:spcBef>
        <a:spcAft>
          <a:spcPts val="0"/>
        </a:spcAft>
        <a:buClrTx/>
        <a:buSzTx/>
        <a:buFontTx/>
        <a:buNone/>
        <a:tabLst/>
        <a:defRPr sz="2200" b="1"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4.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42.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image" Target="../media/image28.png"/><Relationship Id="rId3" Type="http://schemas.openxmlformats.org/officeDocument/2006/relationships/image" Target="../media/image4.png"/><Relationship Id="rId7" Type="http://schemas.openxmlformats.org/officeDocument/2006/relationships/image" Target="../media/image22.jpeg"/><Relationship Id="rId12" Type="http://schemas.openxmlformats.org/officeDocument/2006/relationships/image" Target="../media/image27.jpeg"/><Relationship Id="rId2" Type="http://schemas.openxmlformats.org/officeDocument/2006/relationships/image" Target="../media/image2.png"/><Relationship Id="rId16" Type="http://schemas.openxmlformats.org/officeDocument/2006/relationships/image" Target="../media/image31.png"/><Relationship Id="rId1" Type="http://schemas.openxmlformats.org/officeDocument/2006/relationships/slideLayout" Target="../slideLayouts/slideLayout1.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5" Type="http://schemas.openxmlformats.org/officeDocument/2006/relationships/image" Target="../media/image30.png"/><Relationship Id="rId10" Type="http://schemas.openxmlformats.org/officeDocument/2006/relationships/image" Target="../media/image25.png"/><Relationship Id="rId4" Type="http://schemas.openxmlformats.org/officeDocument/2006/relationships/image" Target="../media/image3.png"/><Relationship Id="rId9" Type="http://schemas.openxmlformats.org/officeDocument/2006/relationships/image" Target="../media/image24.png"/><Relationship Id="rId14" Type="http://schemas.openxmlformats.org/officeDocument/2006/relationships/image" Target="../media/image29.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 name="Google Shape;88;p1" descr="Google Shape;88;p1"/>
          <p:cNvPicPr>
            <a:picLocks noChangeAspect="1"/>
          </p:cNvPicPr>
          <p:nvPr/>
        </p:nvPicPr>
        <p:blipFill>
          <a:blip r:embed="rId2"/>
          <a:stretch>
            <a:fillRect/>
          </a:stretch>
        </p:blipFill>
        <p:spPr>
          <a:xfrm>
            <a:off x="7261452" y="834092"/>
            <a:ext cx="7828624" cy="1642408"/>
          </a:xfrm>
          <a:prstGeom prst="rect">
            <a:avLst/>
          </a:prstGeom>
          <a:ln w="12700">
            <a:miter lim="400000"/>
          </a:ln>
        </p:spPr>
      </p:pic>
      <p:sp>
        <p:nvSpPr>
          <p:cNvPr id="107" name="Google Shape;89;p1"/>
          <p:cNvSpPr/>
          <p:nvPr/>
        </p:nvSpPr>
        <p:spPr>
          <a:xfrm rot="16200000">
            <a:off x="8390496" y="4139491"/>
            <a:ext cx="15426974" cy="6672168"/>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08" name="Google Shape;90;p1"/>
          <p:cNvSpPr/>
          <p:nvPr/>
        </p:nvSpPr>
        <p:spPr>
          <a:xfrm rot="7923704" flipH="1">
            <a:off x="7693131" y="6689338"/>
            <a:ext cx="15428564" cy="667285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09" name="Google Shape;91;p1"/>
          <p:cNvSpPr/>
          <p:nvPr/>
        </p:nvSpPr>
        <p:spPr>
          <a:xfrm>
            <a:off x="-596817" y="-735710"/>
            <a:ext cx="2199516" cy="2199515"/>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10" name="Google Shape;92;p1"/>
          <p:cNvSpPr/>
          <p:nvPr/>
        </p:nvSpPr>
        <p:spPr>
          <a:xfrm>
            <a:off x="12184342" y="7475574"/>
            <a:ext cx="2009600" cy="2009600"/>
          </a:xfrm>
          <a:prstGeom prst="rect">
            <a:avLst/>
          </a:prstGeom>
          <a:blipFill>
            <a:blip r:embed="rId5"/>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11" name="Google Shape;93;p1"/>
          <p:cNvSpPr/>
          <p:nvPr/>
        </p:nvSpPr>
        <p:spPr>
          <a:xfrm>
            <a:off x="1949019" y="194512"/>
            <a:ext cx="4966113" cy="2607925"/>
          </a:xfrm>
          <a:prstGeom prst="rect">
            <a:avLst/>
          </a:prstGeom>
          <a:blipFill>
            <a:blip r:embed="rId6"/>
            <a:stretch>
              <a:fillRect/>
            </a:stretch>
          </a:blipFill>
          <a:ln w="12700">
            <a:miter lim="400000"/>
          </a:ln>
        </p:spPr>
        <p:txBody>
          <a:bodyPr lIns="45719" rIns="45719"/>
          <a:lstStyle/>
          <a:p>
            <a:pPr>
              <a:defRPr sz="1800">
                <a:latin typeface="Calibri"/>
                <a:ea typeface="Calibri"/>
                <a:cs typeface="Calibri"/>
                <a:sym typeface="Calibri"/>
              </a:defRPr>
            </a:pPr>
            <a:endParaRPr/>
          </a:p>
        </p:txBody>
      </p:sp>
      <p:grpSp>
        <p:nvGrpSpPr>
          <p:cNvPr id="114" name="Google Shape;94;p1"/>
          <p:cNvGrpSpPr/>
          <p:nvPr/>
        </p:nvGrpSpPr>
        <p:grpSpPr>
          <a:xfrm>
            <a:off x="340865" y="6591299"/>
            <a:ext cx="7356307" cy="2347617"/>
            <a:chOff x="0" y="0"/>
            <a:chExt cx="7356305" cy="2347615"/>
          </a:xfrm>
        </p:grpSpPr>
        <p:sp>
          <p:nvSpPr>
            <p:cNvPr id="112" name="Rectangle"/>
            <p:cNvSpPr/>
            <p:nvPr/>
          </p:nvSpPr>
          <p:spPr>
            <a:xfrm>
              <a:off x="0" y="0"/>
              <a:ext cx="7356306" cy="1019094"/>
            </a:xfrm>
            <a:prstGeom prst="rect">
              <a:avLst/>
            </a:prstGeom>
            <a:solidFill>
              <a:srgbClr val="FFFFFF"/>
            </a:solidFill>
            <a:ln w="9525" cap="flat">
              <a:solidFill>
                <a:srgbClr val="FFFFFF"/>
              </a:solidFill>
              <a:prstDash val="solid"/>
              <a:miter lim="800000"/>
            </a:ln>
            <a:effectLst/>
          </p:spPr>
          <p:txBody>
            <a:bodyPr wrap="square" lIns="45719" tIns="45719" rIns="45719" bIns="45719" numCol="1" anchor="t">
              <a:noAutofit/>
            </a:bodyPr>
            <a:lstStyle/>
            <a:p>
              <a:pPr>
                <a:spcBef>
                  <a:spcPts val="600"/>
                </a:spcBef>
                <a:defRPr sz="3000">
                  <a:latin typeface="Calibri"/>
                  <a:ea typeface="Calibri"/>
                  <a:cs typeface="Calibri"/>
                  <a:sym typeface="Calibri"/>
                </a:defRPr>
              </a:pPr>
              <a:endParaRPr/>
            </a:p>
          </p:txBody>
        </p:sp>
        <p:sp>
          <p:nvSpPr>
            <p:cNvPr id="113" name="Κεφάλαιο 2"/>
            <p:cNvSpPr txBox="1"/>
            <p:nvPr/>
          </p:nvSpPr>
          <p:spPr>
            <a:xfrm>
              <a:off x="50487" y="4762"/>
              <a:ext cx="7255331" cy="234285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699" tIns="45699" rIns="45699" bIns="45699" numCol="1" anchor="t">
              <a:spAutoFit/>
            </a:bodyPr>
            <a:lstStyle/>
            <a:p>
              <a:pPr indent="12700">
                <a:lnSpc>
                  <a:spcPct val="57165"/>
                </a:lnSpc>
                <a:defRPr sz="6000" b="1">
                  <a:solidFill>
                    <a:srgbClr val="04A6C2"/>
                  </a:solidFill>
                  <a:latin typeface="Calibri"/>
                  <a:ea typeface="Calibri"/>
                  <a:cs typeface="Calibri"/>
                  <a:sym typeface="Calibri"/>
                </a:defRPr>
              </a:pPr>
              <a:r>
                <a:t>Κεφάλαιο 2</a:t>
              </a:r>
              <a:r>
                <a:rPr sz="4500"/>
                <a:t> </a:t>
              </a:r>
            </a:p>
            <a:p>
              <a:pPr indent="12700">
                <a:lnSpc>
                  <a:spcPct val="114333"/>
                </a:lnSpc>
                <a:spcBef>
                  <a:spcPts val="600"/>
                </a:spcBef>
                <a:defRPr sz="3000">
                  <a:solidFill>
                    <a:srgbClr val="FF0000"/>
                  </a:solidFill>
                  <a:latin typeface="Calibri"/>
                  <a:ea typeface="Calibri"/>
                  <a:cs typeface="Calibri"/>
                  <a:sym typeface="Calibri"/>
                </a:defRPr>
              </a:pPr>
              <a:r>
                <a:t> </a:t>
              </a:r>
            </a:p>
            <a:p>
              <a:pPr>
                <a:spcBef>
                  <a:spcPts val="600"/>
                </a:spcBef>
                <a:defRPr sz="3000">
                  <a:solidFill>
                    <a:srgbClr val="FF0000"/>
                  </a:solidFill>
                  <a:latin typeface="Calibri"/>
                  <a:ea typeface="Calibri"/>
                  <a:cs typeface="Calibri"/>
                  <a:sym typeface="Calibri"/>
                </a:defRPr>
              </a:pPr>
              <a:r>
                <a:t> </a:t>
              </a:r>
            </a:p>
            <a:p>
              <a:pPr>
                <a:spcBef>
                  <a:spcPts val="600"/>
                </a:spcBef>
                <a:defRPr sz="3000">
                  <a:solidFill>
                    <a:srgbClr val="FF0000"/>
                  </a:solidFill>
                  <a:latin typeface="Calibri"/>
                  <a:ea typeface="Calibri"/>
                  <a:cs typeface="Calibri"/>
                  <a:sym typeface="Calibri"/>
                </a:defRPr>
              </a:pPr>
              <a:r>
                <a:t> </a:t>
              </a:r>
            </a:p>
          </p:txBody>
        </p:sp>
      </p:grpSp>
      <p:sp>
        <p:nvSpPr>
          <p:cNvPr id="115" name="Google Shape;95;p1"/>
          <p:cNvSpPr txBox="1"/>
          <p:nvPr/>
        </p:nvSpPr>
        <p:spPr>
          <a:xfrm>
            <a:off x="386590" y="3645075"/>
            <a:ext cx="11739996" cy="174327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indent="12700">
              <a:defRPr sz="6000" b="1">
                <a:latin typeface="Calibri"/>
                <a:ea typeface="Calibri"/>
                <a:cs typeface="Calibri"/>
                <a:sym typeface="Calibri"/>
              </a:defRPr>
            </a:pPr>
            <a:r>
              <a:t>WP3</a:t>
            </a:r>
          </a:p>
          <a:p>
            <a:pPr indent="12700">
              <a:spcBef>
                <a:spcPts val="1200"/>
              </a:spcBef>
              <a:defRPr sz="4500" b="1">
                <a:latin typeface="Calibri"/>
                <a:ea typeface="Calibri"/>
                <a:cs typeface="Calibri"/>
                <a:sym typeface="Calibri"/>
              </a:defRPr>
            </a:pPr>
            <a:r>
              <a:t>Πρακτικό εγχειρίδιο INSPIRE</a:t>
            </a:r>
          </a:p>
        </p:txBody>
      </p:sp>
      <p:sp>
        <p:nvSpPr>
          <p:cNvPr id="116" name="Google Shape;96;p1"/>
          <p:cNvSpPr txBox="1"/>
          <p:nvPr/>
        </p:nvSpPr>
        <p:spPr>
          <a:xfrm>
            <a:off x="386590" y="7130133"/>
            <a:ext cx="11741609" cy="136226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indent="12700">
              <a:defRPr sz="4500" b="1">
                <a:solidFill>
                  <a:srgbClr val="04A6C2"/>
                </a:solidFill>
                <a:latin typeface="Calibri"/>
                <a:ea typeface="Calibri"/>
                <a:cs typeface="Calibri"/>
                <a:sym typeface="Calibri"/>
              </a:defRPr>
            </a:lvl1pPr>
          </a:lstStyle>
          <a:p>
            <a:r>
              <a:t>Ανθεκτικότητα και οριζόντιες δεξιότητες για εκπαιδευτές</a:t>
            </a:r>
          </a:p>
        </p:txBody>
      </p:sp>
      <p:sp>
        <p:nvSpPr>
          <p:cNvPr id="117" name="Google Shape;97;p1"/>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rPr/>
              <a:t>1</a:t>
            </a:fld>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Google Shape;193;g34519fc2d75_0_198"/>
          <p:cNvSpPr/>
          <p:nvPr/>
        </p:nvSpPr>
        <p:spPr>
          <a:xfrm rot="10800000" flipH="1">
            <a:off x="-519999" y="-6856201"/>
            <a:ext cx="19829347" cy="8576195"/>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78" name="Google Shape;194;g34519fc2d75_0_198"/>
          <p:cNvSpPr/>
          <p:nvPr/>
        </p:nvSpPr>
        <p:spPr>
          <a:xfrm rot="10800000">
            <a:off x="15911991" y="412034"/>
            <a:ext cx="1571575" cy="157157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79" name="Google Shape;195;g34519fc2d75_0_198"/>
          <p:cNvSpPr txBox="1"/>
          <p:nvPr/>
        </p:nvSpPr>
        <p:spPr>
          <a:xfrm>
            <a:off x="1292626" y="1413249"/>
            <a:ext cx="16395350" cy="23134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Διαχείριση ταλέντων:  Επεξήγηση των βασικών σταδίων με πρακτικές οδηγίες για τους τομείς εστίασης</a:t>
            </a:r>
          </a:p>
        </p:txBody>
      </p:sp>
      <p:graphicFrame>
        <p:nvGraphicFramePr>
          <p:cNvPr id="180" name="Google Shape;196;g34519fc2d75_0_198"/>
          <p:cNvGraphicFramePr/>
          <p:nvPr/>
        </p:nvGraphicFramePr>
        <p:xfrm>
          <a:off x="3639013" y="3058599"/>
          <a:ext cx="11511326" cy="6931326"/>
        </p:xfrm>
        <a:graphic>
          <a:graphicData uri="http://schemas.openxmlformats.org/drawingml/2006/table">
            <a:tbl>
              <a:tblPr>
                <a:tableStyleId>{4C3C2611-4C71-4FC5-86AE-919BDF0F9419}</a:tableStyleId>
              </a:tblPr>
              <a:tblGrid>
                <a:gridCol w="2858900">
                  <a:extLst>
                    <a:ext uri="{9D8B030D-6E8A-4147-A177-3AD203B41FA5}">
                      <a16:colId xmlns:a16="http://schemas.microsoft.com/office/drawing/2014/main" val="20000"/>
                    </a:ext>
                  </a:extLst>
                </a:gridCol>
                <a:gridCol w="8652425">
                  <a:extLst>
                    <a:ext uri="{9D8B030D-6E8A-4147-A177-3AD203B41FA5}">
                      <a16:colId xmlns:a16="http://schemas.microsoft.com/office/drawing/2014/main" val="20001"/>
                    </a:ext>
                  </a:extLst>
                </a:gridCol>
              </a:tblGrid>
              <a:tr h="1152625">
                <a:tc>
                  <a:txBody>
                    <a:bodyPr/>
                    <a:lstStyle/>
                    <a:p>
                      <a:pPr algn="l">
                        <a:defRPr sz="1800"/>
                      </a:pPr>
                      <a:r>
                        <a:rPr sz="2500" b="1">
                          <a:solidFill>
                            <a:srgbClr val="F3F3F3"/>
                          </a:solidFill>
                          <a:latin typeface="Calibri"/>
                          <a:ea typeface="Calibri"/>
                          <a:cs typeface="Calibri"/>
                        </a:rPr>
                        <a:t>Στάδια διαχείρισης ταλέντων  </a:t>
                      </a:r>
                    </a:p>
                  </a:txBody>
                  <a:tcPr marL="63500" marR="63500" marT="63500" marB="63500" horzOverflow="overflow">
                    <a:solidFill>
                      <a:srgbClr val="569838"/>
                    </a:solidFill>
                  </a:tcPr>
                </a:tc>
                <a:tc>
                  <a:txBody>
                    <a:bodyPr/>
                    <a:lstStyle/>
                    <a:p>
                      <a:pPr algn="l">
                        <a:defRPr sz="1800"/>
                      </a:pPr>
                      <a:r>
                        <a:rPr sz="2500" b="1">
                          <a:solidFill>
                            <a:srgbClr val="F3F3F3"/>
                          </a:solidFill>
                          <a:latin typeface="Calibri"/>
                          <a:ea typeface="Calibri"/>
                          <a:cs typeface="Calibri"/>
                        </a:rPr>
                        <a:t>Εστίαση </a:t>
                      </a:r>
                    </a:p>
                  </a:txBody>
                  <a:tcPr marL="63500" marR="63500" marT="63500" marB="63500" horzOverflow="overflow">
                    <a:solidFill>
                      <a:srgbClr val="569838"/>
                    </a:solidFill>
                  </a:tcPr>
                </a:tc>
                <a:extLst>
                  <a:ext uri="{0D108BD9-81ED-4DB2-BD59-A6C34878D82A}">
                    <a16:rowId xmlns:a16="http://schemas.microsoft.com/office/drawing/2014/main" val="10000"/>
                  </a:ext>
                </a:extLst>
              </a:tr>
              <a:tr h="5778700">
                <a:tc>
                  <a:txBody>
                    <a:bodyPr/>
                    <a:lstStyle/>
                    <a:p>
                      <a:pPr algn="l">
                        <a:defRPr sz="2500">
                          <a:latin typeface="Calibri"/>
                          <a:ea typeface="Calibri"/>
                          <a:cs typeface="Calibri"/>
                        </a:defRPr>
                      </a:pPr>
                      <a:r>
                        <a:t>Πρόσληψη</a:t>
                      </a:r>
                    </a:p>
                    <a:p>
                      <a:pPr algn="l">
                        <a:defRPr sz="2500">
                          <a:latin typeface="Calibri"/>
                          <a:ea typeface="Calibri"/>
                          <a:cs typeface="Calibri"/>
                        </a:defRPr>
                      </a:pPr>
                      <a:endParaRPr/>
                    </a:p>
                    <a:p>
                      <a:pPr algn="l">
                        <a:defRPr sz="2500">
                          <a:latin typeface="Calibri"/>
                          <a:ea typeface="Calibri"/>
                          <a:cs typeface="Calibri"/>
                        </a:defRPr>
                      </a:pPr>
                      <a:endParaRPr/>
                    </a:p>
                    <a:p>
                      <a:pPr algn="l">
                        <a:defRPr sz="2500">
                          <a:latin typeface="Calibri"/>
                          <a:ea typeface="Calibri"/>
                          <a:cs typeface="Calibri"/>
                        </a:defRPr>
                      </a:pPr>
                      <a:r>
                        <a:t>Ενσωμάτωση</a:t>
                      </a:r>
                    </a:p>
                    <a:p>
                      <a:pPr algn="l">
                        <a:defRPr sz="2500">
                          <a:latin typeface="Calibri"/>
                          <a:ea typeface="Calibri"/>
                          <a:cs typeface="Calibri"/>
                        </a:defRPr>
                      </a:pPr>
                      <a:endParaRPr/>
                    </a:p>
                    <a:p>
                      <a:pPr algn="l">
                        <a:defRPr sz="2500">
                          <a:latin typeface="Calibri"/>
                          <a:ea typeface="Calibri"/>
                          <a:cs typeface="Calibri"/>
                        </a:defRPr>
                      </a:pPr>
                      <a:endParaRPr/>
                    </a:p>
                    <a:p>
                      <a:pPr algn="l">
                        <a:defRPr sz="2500">
                          <a:latin typeface="Calibri"/>
                          <a:ea typeface="Calibri"/>
                          <a:cs typeface="Calibri"/>
                        </a:defRPr>
                      </a:pPr>
                      <a:r>
                        <a:t>Ανάπτυξη</a:t>
                      </a:r>
                    </a:p>
                    <a:p>
                      <a:pPr algn="l">
                        <a:defRPr sz="2500">
                          <a:latin typeface="Calibri"/>
                          <a:ea typeface="Calibri"/>
                          <a:cs typeface="Calibri"/>
                        </a:defRPr>
                      </a:pPr>
                      <a:endParaRPr/>
                    </a:p>
                    <a:p>
                      <a:pPr algn="l">
                        <a:defRPr sz="2500">
                          <a:latin typeface="Calibri"/>
                          <a:ea typeface="Calibri"/>
                          <a:cs typeface="Calibri"/>
                        </a:defRPr>
                      </a:pPr>
                      <a:endParaRPr/>
                    </a:p>
                    <a:p>
                      <a:pPr algn="l">
                        <a:defRPr sz="2500">
                          <a:latin typeface="Calibri"/>
                          <a:ea typeface="Calibri"/>
                          <a:cs typeface="Calibri"/>
                        </a:defRPr>
                      </a:pPr>
                      <a:r>
                        <a:t>Ανατροφοδότηση απόδοσης  </a:t>
                      </a:r>
                    </a:p>
                    <a:p>
                      <a:pPr algn="l">
                        <a:defRPr sz="2500">
                          <a:latin typeface="Calibri"/>
                          <a:ea typeface="Calibri"/>
                          <a:cs typeface="Calibri"/>
                        </a:defRPr>
                      </a:pPr>
                      <a:endParaRPr/>
                    </a:p>
                    <a:p>
                      <a:pPr algn="l">
                        <a:defRPr sz="2500">
                          <a:latin typeface="Calibri"/>
                          <a:ea typeface="Calibri"/>
                          <a:cs typeface="Calibri"/>
                        </a:defRPr>
                      </a:pPr>
                      <a:endParaRPr/>
                    </a:p>
                    <a:p>
                      <a:pPr algn="l">
                        <a:defRPr sz="2500">
                          <a:latin typeface="Calibri"/>
                          <a:ea typeface="Calibri"/>
                          <a:cs typeface="Calibri"/>
                        </a:defRPr>
                      </a:pPr>
                      <a:r>
                        <a:t>Διατήρηση</a:t>
                      </a:r>
                    </a:p>
                  </a:txBody>
                  <a:tcPr marL="63500" marR="63500" marT="63500" marB="63500" horzOverflow="overflow"/>
                </a:tc>
                <a:tc>
                  <a:txBody>
                    <a:bodyPr/>
                    <a:lstStyle/>
                    <a:p>
                      <a:pPr algn="l">
                        <a:defRPr sz="2500">
                          <a:latin typeface="Calibri"/>
                          <a:ea typeface="Calibri"/>
                          <a:cs typeface="Calibri"/>
                        </a:defRPr>
                      </a:pPr>
                      <a:r>
                        <a:t>Εύρεση και προσέλκυση διαφορετικών, ταλαντούχων ατόμων μέσω καναλιών χωρίς αποκλεισμούς και με ποικιλομορφία.</a:t>
                      </a:r>
                    </a:p>
                    <a:p>
                      <a:pPr algn="l">
                        <a:defRPr sz="2500">
                          <a:latin typeface="Calibri"/>
                          <a:ea typeface="Calibri"/>
                          <a:cs typeface="Calibri"/>
                        </a:defRPr>
                      </a:pPr>
                      <a:endParaRPr/>
                    </a:p>
                    <a:p>
                      <a:pPr algn="l">
                        <a:defRPr sz="2500">
                          <a:latin typeface="Calibri"/>
                          <a:ea typeface="Calibri"/>
                          <a:cs typeface="Calibri"/>
                        </a:defRPr>
                      </a:pPr>
                      <a:r>
                        <a:t>Υποστήριξη των νέων μελών της ομάδας να ενταχθούν στις ομάδες και να συνδεθούν με την αποστολή.</a:t>
                      </a:r>
                    </a:p>
                    <a:p>
                      <a:pPr algn="l">
                        <a:defRPr sz="2500">
                          <a:latin typeface="Calibri"/>
                          <a:ea typeface="Calibri"/>
                          <a:cs typeface="Calibri"/>
                        </a:defRPr>
                      </a:pPr>
                      <a:endParaRPr/>
                    </a:p>
                    <a:p>
                      <a:pPr algn="l">
                        <a:defRPr sz="2500">
                          <a:latin typeface="Calibri"/>
                          <a:ea typeface="Calibri"/>
                          <a:cs typeface="Calibri"/>
                        </a:defRPr>
                      </a:pPr>
                      <a:r>
                        <a:t>Υποστήριξη ανάπτυξης δεξιοτήτων, δημιουργικότητας και επαγγελματικής εξέλιξης.</a:t>
                      </a:r>
                    </a:p>
                    <a:p>
                      <a:pPr algn="l">
                        <a:defRPr sz="2500">
                          <a:latin typeface="Calibri"/>
                          <a:ea typeface="Calibri"/>
                          <a:cs typeface="Calibri"/>
                        </a:defRPr>
                      </a:pPr>
                      <a:endParaRPr/>
                    </a:p>
                    <a:p>
                      <a:pPr algn="l">
                        <a:defRPr sz="2500">
                          <a:latin typeface="Calibri"/>
                          <a:ea typeface="Calibri"/>
                          <a:cs typeface="Calibri"/>
                        </a:defRPr>
                      </a:pPr>
                      <a:r>
                        <a:t>Παροχή σαφούς, εποικοδομητικής ανατροφοδότησης και ενθάρρυνσης αναστοχασμό για να ευθυγραμμίσετε τις δημιουργικές προσπάθειες με τους κοινούς στόχους. </a:t>
                      </a:r>
                    </a:p>
                    <a:p>
                      <a:pPr algn="l">
                        <a:defRPr sz="2500">
                          <a:latin typeface="Calibri"/>
                          <a:ea typeface="Calibri"/>
                          <a:cs typeface="Calibri"/>
                        </a:defRPr>
                      </a:pPr>
                      <a:br/>
                      <a:r>
                        <a:t>Δημιουργία περιβάλλοντος που υποστηρίζει, κινητοποιεί και προάγει την ευημερία.</a:t>
                      </a:r>
                    </a:p>
                  </a:txBody>
                  <a:tcPr marL="63500" marR="63500" marT="63500" marB="63500" horzOverflow="overflow"/>
                </a:tc>
                <a:extLst>
                  <a:ext uri="{0D108BD9-81ED-4DB2-BD59-A6C34878D82A}">
                    <a16:rowId xmlns:a16="http://schemas.microsoft.com/office/drawing/2014/main" val="10001"/>
                  </a:ext>
                </a:extLst>
              </a:tr>
            </a:tbl>
          </a:graphicData>
        </a:graphic>
      </p:graphicFrame>
      <p:sp>
        <p:nvSpPr>
          <p:cNvPr id="181" name="Google Shape;197;g34519fc2d75_0_198"/>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Google Shape;203;g34519fc2d75_0_208"/>
          <p:cNvSpPr/>
          <p:nvPr/>
        </p:nvSpPr>
        <p:spPr>
          <a:xfrm rot="10800000" flipH="1">
            <a:off x="-592314" y="-7116549"/>
            <a:ext cx="19829347" cy="8576195"/>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84" name="Google Shape;204;g34519fc2d75_0_208"/>
          <p:cNvSpPr/>
          <p:nvPr/>
        </p:nvSpPr>
        <p:spPr>
          <a:xfrm rot="10800000">
            <a:off x="15911991" y="412034"/>
            <a:ext cx="1571575" cy="157157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graphicFrame>
        <p:nvGraphicFramePr>
          <p:cNvPr id="185" name="Google Shape;205;g34519fc2d75_0_208"/>
          <p:cNvGraphicFramePr/>
          <p:nvPr/>
        </p:nvGraphicFramePr>
        <p:xfrm>
          <a:off x="3229834" y="2950435"/>
          <a:ext cx="12185051" cy="6536150"/>
        </p:xfrm>
        <a:graphic>
          <a:graphicData uri="http://schemas.openxmlformats.org/drawingml/2006/table">
            <a:tbl>
              <a:tblPr>
                <a:tableStyleId>{4C3C2611-4C71-4FC5-86AE-919BDF0F9419}</a:tableStyleId>
              </a:tblPr>
              <a:tblGrid>
                <a:gridCol w="3877950">
                  <a:extLst>
                    <a:ext uri="{9D8B030D-6E8A-4147-A177-3AD203B41FA5}">
                      <a16:colId xmlns:a16="http://schemas.microsoft.com/office/drawing/2014/main" val="20000"/>
                    </a:ext>
                  </a:extLst>
                </a:gridCol>
                <a:gridCol w="4153550">
                  <a:extLst>
                    <a:ext uri="{9D8B030D-6E8A-4147-A177-3AD203B41FA5}">
                      <a16:colId xmlns:a16="http://schemas.microsoft.com/office/drawing/2014/main" val="20001"/>
                    </a:ext>
                  </a:extLst>
                </a:gridCol>
                <a:gridCol w="4153550">
                  <a:extLst>
                    <a:ext uri="{9D8B030D-6E8A-4147-A177-3AD203B41FA5}">
                      <a16:colId xmlns:a16="http://schemas.microsoft.com/office/drawing/2014/main" val="20002"/>
                    </a:ext>
                  </a:extLst>
                </a:gridCol>
              </a:tblGrid>
              <a:tr h="615625">
                <a:tc>
                  <a:txBody>
                    <a:bodyPr/>
                    <a:lstStyle/>
                    <a:p>
                      <a:pPr algn="l">
                        <a:defRPr sz="1800"/>
                      </a:pPr>
                      <a:r>
                        <a:rPr sz="2000" b="1">
                          <a:solidFill>
                            <a:srgbClr val="F3F3F3"/>
                          </a:solidFill>
                          <a:latin typeface="Calibri"/>
                          <a:ea typeface="Calibri"/>
                          <a:cs typeface="Calibri"/>
                        </a:rPr>
                        <a:t>Τύποι δυνατοτήτων</a:t>
                      </a:r>
                    </a:p>
                  </a:txBody>
                  <a:tcPr marL="63500" marR="63500" marT="63500" marB="63500" horzOverflow="overflow">
                    <a:solidFill>
                      <a:srgbClr val="569838"/>
                    </a:solidFill>
                  </a:tcPr>
                </a:tc>
                <a:tc>
                  <a:txBody>
                    <a:bodyPr/>
                    <a:lstStyle/>
                    <a:p>
                      <a:pPr algn="l">
                        <a:defRPr sz="1800"/>
                      </a:pPr>
                      <a:r>
                        <a:rPr sz="2000" b="1">
                          <a:solidFill>
                            <a:srgbClr val="F3F3F3"/>
                          </a:solidFill>
                          <a:latin typeface="Calibri"/>
                          <a:ea typeface="Calibri"/>
                          <a:cs typeface="Calibri"/>
                        </a:rPr>
                        <a:t>Πώς να τα αναγνωρίσετε; </a:t>
                      </a:r>
                    </a:p>
                  </a:txBody>
                  <a:tcPr marL="63500" marR="63500" marT="63500" marB="63500" horzOverflow="overflow">
                    <a:solidFill>
                      <a:srgbClr val="569838"/>
                    </a:solidFill>
                  </a:tcPr>
                </a:tc>
                <a:tc>
                  <a:txBody>
                    <a:bodyPr/>
                    <a:lstStyle/>
                    <a:p>
                      <a:pPr algn="l">
                        <a:defRPr sz="1800"/>
                      </a:pPr>
                      <a:r>
                        <a:rPr sz="2000" b="1">
                          <a:solidFill>
                            <a:srgbClr val="F3F3F3"/>
                          </a:solidFill>
                          <a:latin typeface="Calibri"/>
                          <a:ea typeface="Calibri"/>
                          <a:cs typeface="Calibri"/>
                        </a:rPr>
                        <a:t>Πρακτικές συμβουλές</a:t>
                      </a:r>
                    </a:p>
                  </a:txBody>
                  <a:tcPr marL="63500" marR="63500" marT="63500" marB="63500" horzOverflow="overflow">
                    <a:solidFill>
                      <a:srgbClr val="569838"/>
                    </a:solidFill>
                  </a:tcPr>
                </a:tc>
                <a:extLst>
                  <a:ext uri="{0D108BD9-81ED-4DB2-BD59-A6C34878D82A}">
                    <a16:rowId xmlns:a16="http://schemas.microsoft.com/office/drawing/2014/main" val="10000"/>
                  </a:ext>
                </a:extLst>
              </a:tr>
              <a:tr h="5920525">
                <a:tc>
                  <a:txBody>
                    <a:bodyPr/>
                    <a:lstStyle/>
                    <a:p>
                      <a:pPr algn="l">
                        <a:defRPr sz="2000">
                          <a:latin typeface="Calibri"/>
                          <a:ea typeface="Calibri"/>
                          <a:cs typeface="Calibri"/>
                        </a:defRPr>
                      </a:pPr>
                      <a:r>
                        <a:t>Δημιουργικές και τεχνικές</a:t>
                      </a:r>
                    </a:p>
                    <a:p>
                      <a:pPr algn="l">
                        <a:defRPr sz="2000">
                          <a:latin typeface="Calibri"/>
                          <a:ea typeface="Calibri"/>
                          <a:cs typeface="Calibri"/>
                        </a:defRPr>
                      </a:pPr>
                      <a:r>
                        <a:t>(π.χ. σκηνογραφία, διαχείριση παραγωγής, διαχείριση σκηνής)</a:t>
                      </a:r>
                    </a:p>
                    <a:p>
                      <a:pPr algn="l">
                        <a:defRPr sz="2000">
                          <a:latin typeface="Calibri"/>
                          <a:ea typeface="Calibri"/>
                          <a:cs typeface="Calibri"/>
                        </a:defRPr>
                      </a:pPr>
                      <a:endParaRPr/>
                    </a:p>
                    <a:p>
                      <a:pPr algn="l">
                        <a:defRPr sz="2000">
                          <a:latin typeface="Calibri"/>
                          <a:ea typeface="Calibri"/>
                          <a:cs typeface="Calibri"/>
                        </a:defRPr>
                      </a:pPr>
                      <a:r>
                        <a:t>Διαπροσωπικές</a:t>
                      </a:r>
                    </a:p>
                    <a:p>
                      <a:pPr algn="l">
                        <a:defRPr sz="2000">
                          <a:latin typeface="Calibri"/>
                          <a:ea typeface="Calibri"/>
                          <a:cs typeface="Calibri"/>
                        </a:defRPr>
                      </a:pPr>
                      <a:r>
                        <a:t>(π.χ. καθοδήγηση, διαμεσολάβηση σε συγκρούσεις, ομαδική εργασία) </a:t>
                      </a:r>
                    </a:p>
                    <a:p>
                      <a:pPr algn="l">
                        <a:defRPr sz="2000">
                          <a:latin typeface="Calibri"/>
                          <a:ea typeface="Calibri"/>
                          <a:cs typeface="Calibri"/>
                        </a:defRPr>
                      </a:pPr>
                      <a:endParaRPr/>
                    </a:p>
                    <a:p>
                      <a:pPr algn="l">
                        <a:defRPr sz="2000">
                          <a:latin typeface="Calibri"/>
                          <a:ea typeface="Calibri"/>
                          <a:cs typeface="Calibri"/>
                        </a:defRPr>
                      </a:pPr>
                      <a:r>
                        <a:t>Στρατηγικές (π.χ. μακροπρόθεσμος σχεδιασμός, κατάρτιση προϋπολογισμού, συντονισμός logistics)</a:t>
                      </a:r>
                    </a:p>
                    <a:p>
                      <a:pPr algn="l">
                        <a:defRPr sz="2000">
                          <a:latin typeface="Calibri"/>
                          <a:ea typeface="Calibri"/>
                          <a:cs typeface="Calibri"/>
                        </a:defRPr>
                      </a:pPr>
                      <a:br/>
                      <a:r>
                        <a:t>Συναισθηματικές </a:t>
                      </a:r>
                      <a:br/>
                      <a:r>
                        <a:t>(π.χ. ενσυναίσθηση, υπομονή, διατήρηση της ψυχραιμίας υπό πίεση)</a:t>
                      </a:r>
                    </a:p>
                  </a:txBody>
                  <a:tcPr marL="63500" marR="63500" marT="63500" marB="63500" horzOverflow="overflow"/>
                </a:tc>
                <a:tc>
                  <a:txBody>
                    <a:bodyPr/>
                    <a:lstStyle/>
                    <a:p>
                      <a:pPr algn="l">
                        <a:defRPr sz="2000">
                          <a:latin typeface="Calibri"/>
                          <a:ea typeface="Calibri"/>
                          <a:cs typeface="Calibri"/>
                        </a:defRPr>
                      </a:pPr>
                      <a:r>
                        <a:t>Παρατήρηση: Προσέξτε πού οι άνθρωποι αναλαμβάνουν φυσικά ηγετικούς ρόλους ή ξεχωρίζουν.</a:t>
                      </a:r>
                    </a:p>
                    <a:p>
                      <a:pPr algn="l">
                        <a:defRPr sz="2000">
                          <a:latin typeface="Calibri"/>
                          <a:ea typeface="Calibri"/>
                          <a:cs typeface="Calibri"/>
                        </a:defRPr>
                      </a:pPr>
                      <a:endParaRPr/>
                    </a:p>
                    <a:p>
                      <a:pPr algn="l">
                        <a:defRPr sz="2000">
                          <a:latin typeface="Calibri"/>
                          <a:ea typeface="Calibri"/>
                          <a:cs typeface="Calibri"/>
                        </a:defRPr>
                      </a:pPr>
                      <a:r>
                        <a:t>Συζητήσεις και ενημερώσεις (Check-ins): Ρωτήστε τι απολαμβάνουν ή πού αισθάνονται αποτελεσματικοί.</a:t>
                      </a:r>
                      <a:br/>
                      <a:endParaRPr/>
                    </a:p>
                    <a:p>
                      <a:pPr algn="l">
                        <a:defRPr sz="2000">
                          <a:latin typeface="Calibri"/>
                          <a:ea typeface="Calibri"/>
                          <a:cs typeface="Calibri"/>
                        </a:defRPr>
                      </a:pPr>
                      <a:endParaRPr/>
                    </a:p>
                    <a:p>
                      <a:pPr algn="l">
                        <a:defRPr sz="2000">
                          <a:latin typeface="Calibri"/>
                          <a:ea typeface="Calibri"/>
                          <a:cs typeface="Calibri"/>
                        </a:defRPr>
                      </a:pPr>
                      <a:r>
                        <a:t>Μηχανισμοί ανατροφοδότησης: Χρησιμοποιήστε την ανατροφοδότηση 360° από τους συναδέλφους για να ανακαλύψετε ταλέντα.</a:t>
                      </a:r>
                    </a:p>
                    <a:p>
                      <a:pPr algn="l">
                        <a:spcBef>
                          <a:spcPts val="1200"/>
                        </a:spcBef>
                        <a:defRPr sz="2000">
                          <a:latin typeface="Calibri"/>
                          <a:ea typeface="Calibri"/>
                          <a:cs typeface="Calibri"/>
                        </a:defRPr>
                      </a:pPr>
                      <a:endParaRPr/>
                    </a:p>
                    <a:p>
                      <a:pPr algn="l">
                        <a:spcBef>
                          <a:spcPts val="1200"/>
                        </a:spcBef>
                        <a:defRPr sz="2000">
                          <a:latin typeface="Calibri"/>
                          <a:ea typeface="Calibri"/>
                          <a:cs typeface="Calibri"/>
                        </a:defRPr>
                      </a:pPr>
                      <a:r>
                        <a:t>Εργαλεία αναστοχασμού: Χρησιμοποιήστε εργαλεία όπως το Gallup StrengthsFinder, το VIA Character Strengths ή άτυπες ασκήσεις χαρτογράφησης.</a:t>
                      </a:r>
                      <a:br/>
                      <a:endParaRPr/>
                    </a:p>
                  </a:txBody>
                  <a:tcPr marL="63500" marR="63500" marT="63500" marB="63500" horzOverflow="overflow"/>
                </a:tc>
                <a:tc>
                  <a:txBody>
                    <a:bodyPr/>
                    <a:lstStyle/>
                    <a:p>
                      <a:pPr algn="l">
                        <a:defRPr sz="2000">
                          <a:latin typeface="Calibri"/>
                          <a:ea typeface="Calibri"/>
                          <a:cs typeface="Calibri"/>
                        </a:defRPr>
                      </a:pPr>
                      <a:r>
                        <a:t>Ανάθεση ρόλων σύμφωνα με τις δυνατότητες.</a:t>
                      </a:r>
                    </a:p>
                    <a:p>
                      <a:pPr algn="l">
                        <a:spcBef>
                          <a:spcPts val="1200"/>
                        </a:spcBef>
                        <a:defRPr sz="2000">
                          <a:latin typeface="Calibri"/>
                          <a:ea typeface="Calibri"/>
                          <a:cs typeface="Calibri"/>
                        </a:defRPr>
                      </a:pPr>
                      <a:r>
                        <a:t>Ενθάρρυνση συνεργασίας με βάση τις συμπληρωματικές δεξιότητες.</a:t>
                      </a:r>
                    </a:p>
                    <a:p>
                      <a:pPr algn="l">
                        <a:spcBef>
                          <a:spcPts val="1200"/>
                        </a:spcBef>
                        <a:defRPr sz="2000">
                          <a:latin typeface="Calibri"/>
                          <a:ea typeface="Calibri"/>
                          <a:cs typeface="Calibri"/>
                        </a:defRPr>
                      </a:pPr>
                      <a:r>
                        <a:t>Εναλλαγή καθηκόντων για ανάπτυξη, αλλά διατήρηση βασικών ρόλων.</a:t>
                      </a:r>
                    </a:p>
                    <a:p>
                      <a:pPr algn="l">
                        <a:spcBef>
                          <a:spcPts val="1200"/>
                        </a:spcBef>
                        <a:defRPr sz="2000">
                          <a:latin typeface="Calibri"/>
                          <a:ea typeface="Calibri"/>
                          <a:cs typeface="Calibri"/>
                        </a:defRPr>
                      </a:pPr>
                      <a:r>
                        <a:t>Εορτασμός δυνατοτήτων για ενίσχυση παρακίνησης και αφοσίωσης.</a:t>
                      </a:r>
                    </a:p>
                  </a:txBody>
                  <a:tcPr marL="63500" marR="63500" marT="63500" marB="63500" horzOverflow="overflow"/>
                </a:tc>
                <a:extLst>
                  <a:ext uri="{0D108BD9-81ED-4DB2-BD59-A6C34878D82A}">
                    <a16:rowId xmlns:a16="http://schemas.microsoft.com/office/drawing/2014/main" val="10001"/>
                  </a:ext>
                </a:extLst>
              </a:tr>
            </a:tbl>
          </a:graphicData>
        </a:graphic>
      </p:graphicFrame>
      <p:sp>
        <p:nvSpPr>
          <p:cNvPr id="186" name="Google Shape;206;g34519fc2d75_0_208"/>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
        <p:nvSpPr>
          <p:cNvPr id="187" name="Google Shape;207;g34519fc2d75_0_208"/>
          <p:cNvSpPr txBox="1"/>
          <p:nvPr/>
        </p:nvSpPr>
        <p:spPr>
          <a:xfrm>
            <a:off x="1292625" y="1197825"/>
            <a:ext cx="16593351"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Διαχείριση ταλέντων:  Επεξήγηση των βασικών σταδίων με πρακτικές οδηγίες για τους τομείς εστίασης</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Google Shape;213;g34519fc2d75_0_32"/>
          <p:cNvSpPr/>
          <p:nvPr/>
        </p:nvSpPr>
        <p:spPr>
          <a:xfrm rot="10800000" flipH="1">
            <a:off x="-1049177" y="-55342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90" name="Google Shape;214;g34519fc2d75_0_32"/>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91" name="Google Shape;215;g34519fc2d75_0_32"/>
          <p:cNvSpPr txBox="1"/>
          <p:nvPr/>
        </p:nvSpPr>
        <p:spPr>
          <a:xfrm>
            <a:off x="998049" y="4704138"/>
            <a:ext cx="16465250" cy="37843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400">
                <a:latin typeface="Calibri"/>
                <a:ea typeface="Calibri"/>
                <a:cs typeface="Calibri"/>
                <a:sym typeface="Calibri"/>
              </a:defRPr>
            </a:pPr>
            <a:r>
              <a:t>Οι επιτυχημένοι ηγέτες στον τομέα των τεχνών ισορροπούν την καλλιτεχνική ακεραιότητα με την πρακτική διαχείριση, εμπνέοντας δημιουργικότητα και εξασφαλίζοντας σταθερότητα, ενώ παράλληλα συνεργάζονται με διαφορετικούς ενδιαφερόμενους φορείς.</a:t>
            </a:r>
          </a:p>
          <a:p>
            <a:pPr algn="just">
              <a:lnSpc>
                <a:spcPct val="150000"/>
              </a:lnSpc>
              <a:spcBef>
                <a:spcPts val="1200"/>
              </a:spcBef>
              <a:defRPr sz="1800" b="1">
                <a:latin typeface="Calibri"/>
                <a:ea typeface="Calibri"/>
                <a:cs typeface="Calibri"/>
                <a:sym typeface="Calibri"/>
              </a:defRPr>
            </a:pPr>
            <a:r>
              <a:t>Βασικά προφίλ ηγεσίας:</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Καλλιτεχνικό</a:t>
            </a:r>
            <a:r>
              <a:rPr b="0"/>
              <a:t>: Καθοδηγεί το δημιουργικό όραμα.</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Διοικητικό</a:t>
            </a:r>
            <a:r>
              <a:rPr b="0"/>
              <a:t>: Εστιάζει στην επιχειρησιακή αποτελεσματικότητα.</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Εργασιακό/Project</a:t>
            </a:r>
            <a:r>
              <a:rPr b="0"/>
              <a:t>: Ισορροπεί τη δημιουργική και την επιχειρησιακή εκτέλεση.</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Εμπορικό</a:t>
            </a:r>
            <a:r>
              <a:rPr b="0"/>
              <a:t>: Δίνει προτεραιότητα στην κερδοφορία παράλληλα με την αποστολή.</a:t>
            </a:r>
          </a:p>
        </p:txBody>
      </p:sp>
      <p:sp>
        <p:nvSpPr>
          <p:cNvPr id="192" name="Google Shape;216;g34519fc2d75_0_32"/>
          <p:cNvSpPr txBox="1"/>
          <p:nvPr/>
        </p:nvSpPr>
        <p:spPr>
          <a:xfrm>
            <a:off x="998050" y="2942425"/>
            <a:ext cx="16370150"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Ηγεσία στις παραστατικές τέχνες: Πλαίσιο καινοτομίας και αλλαγής</a:t>
            </a:r>
          </a:p>
        </p:txBody>
      </p:sp>
      <p:sp>
        <p:nvSpPr>
          <p:cNvPr id="193" name="Google Shape;217;g34519fc2d75_0_32"/>
          <p:cNvSpPr txBox="1"/>
          <p:nvPr/>
        </p:nvSpPr>
        <p:spPr>
          <a:xfrm>
            <a:off x="8500450" y="5914025"/>
            <a:ext cx="8962850" cy="32677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1800" b="1">
                <a:latin typeface="Calibri"/>
                <a:ea typeface="Calibri"/>
                <a:cs typeface="Calibri"/>
                <a:sym typeface="Calibri"/>
              </a:defRPr>
            </a:pPr>
            <a:r>
              <a:t>Διαφορές Οργανωτικών Πλαισίων:</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Εστίαση στην αποστολή: </a:t>
            </a:r>
            <a:r>
              <a:rPr b="0"/>
              <a:t>Οι μη κερδοσκοπικές οργανώσεις δίνουν προτεραιότητα στην αποστολή τους, ενώ οι εμπορικές οντότητες ισορροπούν την αποστολή με το κέρδος.</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Περιορισμοί πόρων: </a:t>
            </a:r>
            <a:r>
              <a:rPr b="0"/>
              <a:t>Οι μη κερδοσκοπικές οργανώσεις βασίζονται στη συγκέντρωση κεφαλαίων, ενώ οι εμπορικές οντότητες βασίζονται στις πωλήσεις.</a:t>
            </a:r>
          </a:p>
          <a:p>
            <a:pPr marL="622300" indent="-527050" algn="just">
              <a:lnSpc>
                <a:spcPct val="150000"/>
              </a:lnSpc>
              <a:spcBef>
                <a:spcPts val="1200"/>
              </a:spcBef>
              <a:buClr>
                <a:srgbClr val="04A6C2"/>
              </a:buClr>
              <a:buSzPts val="1800"/>
              <a:buFont typeface="Helvetica"/>
              <a:buChar char="⮚"/>
              <a:defRPr sz="1800" b="1">
                <a:latin typeface="Calibri"/>
                <a:ea typeface="Calibri"/>
                <a:cs typeface="Calibri"/>
                <a:sym typeface="Calibri"/>
              </a:defRPr>
            </a:pPr>
            <a:r>
              <a:t>Ποικιλομορφία των ενδιαφερόμενων μερών: </a:t>
            </a:r>
            <a:r>
              <a:rPr b="0"/>
              <a:t>Οι ηγέτες διαχειρίζονται ποικίλες ομάδες (χορηγούς, διοικητικά συμβούλια, κοινό, προσωπικό).</a:t>
            </a:r>
          </a:p>
        </p:txBody>
      </p:sp>
      <p:sp>
        <p:nvSpPr>
          <p:cNvPr id="194" name="Google Shape;218;g34519fc2d75_0_3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Google Shape;224;g34519fc2d75_0_232"/>
          <p:cNvSpPr/>
          <p:nvPr/>
        </p:nvSpPr>
        <p:spPr>
          <a:xfrm rot="10800000" flipH="1">
            <a:off x="-1049177" y="-55342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99" name="Google Shape;225;g34519fc2d75_0_232"/>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00" name="Google Shape;226;g34519fc2d75_0_232"/>
          <p:cNvSpPr txBox="1"/>
          <p:nvPr/>
        </p:nvSpPr>
        <p:spPr>
          <a:xfrm>
            <a:off x="998050" y="2942425"/>
            <a:ext cx="16370150" cy="7386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Στυλ ηγεσίας και στρατηγική εφαρμογή</a:t>
            </a:r>
          </a:p>
        </p:txBody>
      </p:sp>
      <p:graphicFrame>
        <p:nvGraphicFramePr>
          <p:cNvPr id="201" name="Google Shape;227;g34519fc2d75_0_232"/>
          <p:cNvGraphicFramePr/>
          <p:nvPr/>
        </p:nvGraphicFramePr>
        <p:xfrm>
          <a:off x="3142575" y="4105275"/>
          <a:ext cx="11445851" cy="5918151"/>
        </p:xfrm>
        <a:graphic>
          <a:graphicData uri="http://schemas.openxmlformats.org/drawingml/2006/table">
            <a:tbl>
              <a:tblPr>
                <a:tableStyleId>{4C3C2611-4C71-4FC5-86AE-919BDF0F9419}</a:tableStyleId>
              </a:tblPr>
              <a:tblGrid>
                <a:gridCol w="2402819">
                  <a:extLst>
                    <a:ext uri="{9D8B030D-6E8A-4147-A177-3AD203B41FA5}">
                      <a16:colId xmlns:a16="http://schemas.microsoft.com/office/drawing/2014/main" val="20000"/>
                    </a:ext>
                  </a:extLst>
                </a:gridCol>
                <a:gridCol w="2686181">
                  <a:extLst>
                    <a:ext uri="{9D8B030D-6E8A-4147-A177-3AD203B41FA5}">
                      <a16:colId xmlns:a16="http://schemas.microsoft.com/office/drawing/2014/main" val="20001"/>
                    </a:ext>
                  </a:extLst>
                </a:gridCol>
                <a:gridCol w="3152025">
                  <a:extLst>
                    <a:ext uri="{9D8B030D-6E8A-4147-A177-3AD203B41FA5}">
                      <a16:colId xmlns:a16="http://schemas.microsoft.com/office/drawing/2014/main" val="20002"/>
                    </a:ext>
                  </a:extLst>
                </a:gridCol>
                <a:gridCol w="3204825">
                  <a:extLst>
                    <a:ext uri="{9D8B030D-6E8A-4147-A177-3AD203B41FA5}">
                      <a16:colId xmlns:a16="http://schemas.microsoft.com/office/drawing/2014/main" val="20003"/>
                    </a:ext>
                  </a:extLst>
                </a:gridCol>
              </a:tblGrid>
              <a:tr h="700650">
                <a:tc>
                  <a:txBody>
                    <a:bodyPr/>
                    <a:lstStyle/>
                    <a:p>
                      <a:pPr algn="ctr">
                        <a:defRPr sz="1800"/>
                      </a:pPr>
                      <a:r>
                        <a:rPr b="1">
                          <a:latin typeface="Calibri"/>
                          <a:ea typeface="Calibri"/>
                          <a:cs typeface="Calibri"/>
                        </a:rPr>
                        <a:t>Στυλ ηγεσίας</a:t>
                      </a:r>
                    </a:p>
                  </a:txBody>
                  <a:tcPr marL="63500" marR="63500" marT="63500" marB="63500" horzOverflow="overflow">
                    <a:solidFill>
                      <a:srgbClr val="569838"/>
                    </a:solidFill>
                  </a:tcPr>
                </a:tc>
                <a:tc>
                  <a:txBody>
                    <a:bodyPr/>
                    <a:lstStyle/>
                    <a:p>
                      <a:pPr algn="ctr">
                        <a:defRPr sz="1800"/>
                      </a:pPr>
                      <a:r>
                        <a:rPr b="1">
                          <a:latin typeface="Calibri"/>
                          <a:ea typeface="Calibri"/>
                          <a:cs typeface="Calibri"/>
                        </a:rPr>
                        <a:t>Περιγραφή </a:t>
                      </a:r>
                    </a:p>
                  </a:txBody>
                  <a:tcPr marL="63500" marR="63500" marT="63500" marB="63500" horzOverflow="overflow">
                    <a:solidFill>
                      <a:srgbClr val="569838"/>
                    </a:solidFill>
                  </a:tcPr>
                </a:tc>
                <a:tc>
                  <a:txBody>
                    <a:bodyPr/>
                    <a:lstStyle/>
                    <a:p>
                      <a:pPr algn="ctr">
                        <a:defRPr sz="1800"/>
                      </a:pPr>
                      <a:r>
                        <a:rPr b="1">
                          <a:latin typeface="Calibri"/>
                          <a:ea typeface="Calibri"/>
                          <a:cs typeface="Calibri"/>
                        </a:rPr>
                        <a:t>Χαρακτηριστικά</a:t>
                      </a:r>
                    </a:p>
                  </a:txBody>
                  <a:tcPr marL="63500" marR="63500" marT="63500" marB="63500" horzOverflow="overflow">
                    <a:solidFill>
                      <a:srgbClr val="569838"/>
                    </a:solidFill>
                  </a:tcPr>
                </a:tc>
                <a:tc>
                  <a:txBody>
                    <a:bodyPr/>
                    <a:lstStyle/>
                    <a:p>
                      <a:pPr algn="ctr">
                        <a:defRPr sz="1800"/>
                      </a:pPr>
                      <a:r>
                        <a:rPr b="1">
                          <a:latin typeface="Calibri"/>
                          <a:ea typeface="Calibri"/>
                          <a:cs typeface="Calibri"/>
                        </a:rPr>
                        <a:t>Δυνατότητα</a:t>
                      </a:r>
                    </a:p>
                  </a:txBody>
                  <a:tcPr marL="63500" marR="63500" marT="63500" marB="63500" horzOverflow="overflow">
                    <a:solidFill>
                      <a:srgbClr val="569838"/>
                    </a:solidFill>
                  </a:tcPr>
                </a:tc>
                <a:extLst>
                  <a:ext uri="{0D108BD9-81ED-4DB2-BD59-A6C34878D82A}">
                    <a16:rowId xmlns:a16="http://schemas.microsoft.com/office/drawing/2014/main" val="10000"/>
                  </a:ext>
                </a:extLst>
              </a:tr>
              <a:tr h="1103125">
                <a:tc>
                  <a:txBody>
                    <a:bodyPr/>
                    <a:lstStyle/>
                    <a:p>
                      <a:pPr>
                        <a:defRPr sz="1800"/>
                      </a:pPr>
                      <a:r>
                        <a:rPr b="1">
                          <a:latin typeface="Calibri"/>
                          <a:ea typeface="Calibri"/>
                          <a:cs typeface="Calibri"/>
                        </a:rPr>
                        <a:t>Καθοδηγητικό</a:t>
                      </a:r>
                    </a:p>
                  </a:txBody>
                  <a:tcPr marL="63500" marR="63500" marT="63500" marB="63500" horzOverflow="overflow">
                    <a:solidFill>
                      <a:srgbClr val="B6D7A8"/>
                    </a:solidFill>
                  </a:tcPr>
                </a:tc>
                <a:tc>
                  <a:txBody>
                    <a:bodyPr/>
                    <a:lstStyle/>
                    <a:p>
                      <a:pPr algn="l">
                        <a:defRPr sz="1800"/>
                      </a:pPr>
                      <a:r>
                        <a:rPr>
                          <a:latin typeface="Calibri"/>
                          <a:ea typeface="Calibri"/>
                          <a:cs typeface="Calibri"/>
                        </a:rPr>
                        <a:t>Από πάνω προς τα κάτω, αποφάσεις που λαμβάνονται από τον ηγέτη. </a:t>
                      </a:r>
                    </a:p>
                  </a:txBody>
                  <a:tcPr marL="63500" marR="63500" marT="63500" marB="63500" horzOverflow="overflow"/>
                </a:tc>
                <a:tc>
                  <a:txBody>
                    <a:bodyPr/>
                    <a:lstStyle/>
                    <a:p>
                      <a:pPr algn="l">
                        <a:defRPr sz="1800"/>
                      </a:pPr>
                      <a:r>
                        <a:rPr>
                          <a:latin typeface="Calibri"/>
                          <a:ea typeface="Calibri"/>
                          <a:cs typeface="Calibri"/>
                        </a:rPr>
                        <a:t>Αυστηρό, δομημένο, προσανατολισμένο στην εργασία</a:t>
                      </a:r>
                    </a:p>
                  </a:txBody>
                  <a:tcPr marL="63500" marR="63500" marT="63500" marB="63500" horzOverflow="overflow"/>
                </a:tc>
                <a:tc>
                  <a:txBody>
                    <a:bodyPr/>
                    <a:lstStyle/>
                    <a:p>
                      <a:pPr algn="l">
                        <a:defRPr sz="1800"/>
                      </a:pPr>
                      <a:r>
                        <a:rPr>
                          <a:latin typeface="Calibri"/>
                          <a:ea typeface="Calibri"/>
                          <a:cs typeface="Calibri"/>
                        </a:rPr>
                        <a:t>Ακρίβεια, αποτελεσματικότητα.</a:t>
                      </a:r>
                    </a:p>
                  </a:txBody>
                  <a:tcPr marL="63500" marR="63500" marT="63500" marB="63500" horzOverflow="overflow"/>
                </a:tc>
                <a:extLst>
                  <a:ext uri="{0D108BD9-81ED-4DB2-BD59-A6C34878D82A}">
                    <a16:rowId xmlns:a16="http://schemas.microsoft.com/office/drawing/2014/main" val="10001"/>
                  </a:ext>
                </a:extLst>
              </a:tr>
              <a:tr h="1103125">
                <a:tc>
                  <a:txBody>
                    <a:bodyPr/>
                    <a:lstStyle/>
                    <a:p>
                      <a:pPr>
                        <a:defRPr sz="1800"/>
                      </a:pPr>
                      <a:r>
                        <a:rPr b="1">
                          <a:latin typeface="Calibri"/>
                          <a:ea typeface="Calibri"/>
                          <a:cs typeface="Calibri"/>
                        </a:rPr>
                        <a:t>Συνεργατικό</a:t>
                      </a:r>
                    </a:p>
                  </a:txBody>
                  <a:tcPr marL="63500" marR="63500" marT="63500" marB="63500" horzOverflow="overflow">
                    <a:solidFill>
                      <a:srgbClr val="B6D7A8"/>
                    </a:solidFill>
                  </a:tcPr>
                </a:tc>
                <a:tc>
                  <a:txBody>
                    <a:bodyPr/>
                    <a:lstStyle/>
                    <a:p>
                      <a:pPr algn="l">
                        <a:defRPr sz="1800"/>
                      </a:pPr>
                      <a:r>
                        <a:rPr>
                          <a:latin typeface="Calibri"/>
                          <a:ea typeface="Calibri"/>
                          <a:cs typeface="Calibri"/>
                        </a:rPr>
                        <a:t>Συνεργασία με ομάδες</a:t>
                      </a:r>
                    </a:p>
                  </a:txBody>
                  <a:tcPr marL="63500" marR="63500" marT="63500" marB="63500" horzOverflow="overflow"/>
                </a:tc>
                <a:tc>
                  <a:txBody>
                    <a:bodyPr/>
                    <a:lstStyle/>
                    <a:p>
                      <a:pPr algn="l">
                        <a:defRPr sz="1800"/>
                      </a:pPr>
                      <a:r>
                        <a:rPr>
                          <a:latin typeface="Calibri"/>
                          <a:ea typeface="Calibri"/>
                          <a:cs typeface="Calibri"/>
                        </a:rPr>
                        <a:t>Συμπεριληπτικό, επικοινωνιακό, προσανατολισμένο στις σχέσεις. </a:t>
                      </a:r>
                    </a:p>
                  </a:txBody>
                  <a:tcPr marL="63500" marR="63500" marT="63500" marB="63500" horzOverflow="overflow"/>
                </a:tc>
                <a:tc>
                  <a:txBody>
                    <a:bodyPr/>
                    <a:lstStyle/>
                    <a:p>
                      <a:pPr algn="l">
                        <a:defRPr sz="1800"/>
                      </a:pPr>
                      <a:r>
                        <a:rPr>
                          <a:latin typeface="Calibri"/>
                          <a:ea typeface="Calibri"/>
                          <a:cs typeface="Calibri"/>
                        </a:rPr>
                        <a:t>Δημιουργικότητα, καλλιτεχνικός πειραματισμός</a:t>
                      </a:r>
                    </a:p>
                  </a:txBody>
                  <a:tcPr marL="63500" marR="63500" marT="63500" marB="63500" horzOverflow="overflow"/>
                </a:tc>
                <a:extLst>
                  <a:ext uri="{0D108BD9-81ED-4DB2-BD59-A6C34878D82A}">
                    <a16:rowId xmlns:a16="http://schemas.microsoft.com/office/drawing/2014/main" val="10002"/>
                  </a:ext>
                </a:extLst>
              </a:tr>
              <a:tr h="1505625">
                <a:tc>
                  <a:txBody>
                    <a:bodyPr/>
                    <a:lstStyle/>
                    <a:p>
                      <a:pPr>
                        <a:defRPr sz="1800"/>
                      </a:pPr>
                      <a:r>
                        <a:rPr b="1">
                          <a:latin typeface="Calibri"/>
                          <a:ea typeface="Calibri"/>
                          <a:cs typeface="Calibri"/>
                        </a:rPr>
                        <a:t>Μετασχηματιστικό</a:t>
                      </a:r>
                    </a:p>
                  </a:txBody>
                  <a:tcPr marL="63500" marR="63500" marT="63500" marB="63500" horzOverflow="overflow">
                    <a:solidFill>
                      <a:srgbClr val="B6D7A8"/>
                    </a:solidFill>
                  </a:tcPr>
                </a:tc>
                <a:tc>
                  <a:txBody>
                    <a:bodyPr/>
                    <a:lstStyle/>
                    <a:p>
                      <a:pPr algn="l">
                        <a:defRPr sz="1800"/>
                      </a:pPr>
                      <a:r>
                        <a:rPr>
                          <a:latin typeface="Calibri"/>
                          <a:ea typeface="Calibri"/>
                          <a:cs typeface="Calibri"/>
                        </a:rPr>
                        <a:t>Εμπνέει φιλόδοξους στόχους</a:t>
                      </a:r>
                    </a:p>
                  </a:txBody>
                  <a:tcPr marL="63500" marR="63500" marT="63500" marB="63500" horzOverflow="overflow"/>
                </a:tc>
                <a:tc>
                  <a:txBody>
                    <a:bodyPr/>
                    <a:lstStyle/>
                    <a:p>
                      <a:pPr algn="l">
                        <a:defRPr sz="1800"/>
                      </a:pPr>
                      <a:r>
                        <a:rPr>
                          <a:latin typeface="Calibri"/>
                          <a:ea typeface="Calibri"/>
                          <a:cs typeface="Calibri"/>
                        </a:rPr>
                        <a:t>Οραματικό, χαρισματικό, προσηλωμένο στην αλλαγή</a:t>
                      </a:r>
                    </a:p>
                  </a:txBody>
                  <a:tcPr marL="63500" marR="63500" marT="63500" marB="63500" horzOverflow="overflow"/>
                </a:tc>
                <a:tc>
                  <a:txBody>
                    <a:bodyPr/>
                    <a:lstStyle/>
                    <a:p>
                      <a:pPr algn="l">
                        <a:defRPr sz="1800">
                          <a:latin typeface="Calibri"/>
                          <a:ea typeface="Calibri"/>
                          <a:cs typeface="Calibri"/>
                        </a:defRPr>
                      </a:pPr>
                      <a:r>
                        <a:t>Σπρώχνει τα όρια, επαναπροσδιορίζει τις νόρμες.</a:t>
                      </a:r>
                    </a:p>
                  </a:txBody>
                  <a:tcPr marL="63500" marR="63500" marT="63500" marB="63500" horzOverflow="overflow"/>
                </a:tc>
                <a:extLst>
                  <a:ext uri="{0D108BD9-81ED-4DB2-BD59-A6C34878D82A}">
                    <a16:rowId xmlns:a16="http://schemas.microsoft.com/office/drawing/2014/main" val="10003"/>
                  </a:ext>
                </a:extLst>
              </a:tr>
              <a:tr h="1505625">
                <a:tc>
                  <a:txBody>
                    <a:bodyPr/>
                    <a:lstStyle/>
                    <a:p>
                      <a:pPr>
                        <a:defRPr sz="1800"/>
                      </a:pPr>
                      <a:r>
                        <a:rPr b="1">
                          <a:latin typeface="Calibri"/>
                          <a:ea typeface="Calibri"/>
                          <a:cs typeface="Calibri"/>
                        </a:rPr>
                        <a:t>Υπηρετητικό</a:t>
                      </a:r>
                    </a:p>
                  </a:txBody>
                  <a:tcPr marL="63500" marR="63500" marT="63500" marB="63500" horzOverflow="overflow">
                    <a:solidFill>
                      <a:srgbClr val="B6D7A8"/>
                    </a:solidFill>
                  </a:tcPr>
                </a:tc>
                <a:tc>
                  <a:txBody>
                    <a:bodyPr/>
                    <a:lstStyle/>
                    <a:p>
                      <a:pPr algn="l">
                        <a:defRPr sz="1800"/>
                      </a:pPr>
                      <a:r>
                        <a:rPr>
                          <a:latin typeface="Calibri"/>
                          <a:ea typeface="Calibri"/>
                          <a:cs typeface="Calibri"/>
                        </a:rPr>
                        <a:t>Προτεραιότητα στην ευημερία της ομάδας. </a:t>
                      </a:r>
                    </a:p>
                  </a:txBody>
                  <a:tcPr marL="63500" marR="63500" marT="63500" marB="63500" horzOverflow="overflow"/>
                </a:tc>
                <a:tc>
                  <a:txBody>
                    <a:bodyPr/>
                    <a:lstStyle/>
                    <a:p>
                      <a:pPr algn="l">
                        <a:defRPr sz="1800"/>
                      </a:pPr>
                      <a:r>
                        <a:rPr>
                          <a:latin typeface="Calibri"/>
                          <a:ea typeface="Calibri"/>
                          <a:cs typeface="Calibri"/>
                        </a:rPr>
                        <a:t>Ενσυναίσθητο, υποστηρικτικό, ηθικό</a:t>
                      </a:r>
                    </a:p>
                  </a:txBody>
                  <a:tcPr marL="63500" marR="63500" marT="63500" marB="63500" horzOverflow="overflow"/>
                </a:tc>
                <a:tc>
                  <a:txBody>
                    <a:bodyPr/>
                    <a:lstStyle/>
                    <a:p>
                      <a:pPr algn="l">
                        <a:defRPr sz="1800">
                          <a:latin typeface="Calibri"/>
                          <a:ea typeface="Calibri"/>
                          <a:cs typeface="Calibri"/>
                        </a:defRPr>
                      </a:pPr>
                      <a:r>
                        <a:t>Χτίζει ισχυρές κοινότητες, εξασφαλίζει την συμπερίληψη.</a:t>
                      </a:r>
                    </a:p>
                  </a:txBody>
                  <a:tcPr marL="63500" marR="63500" marT="63500" marB="63500" horzOverflow="overflow"/>
                </a:tc>
                <a:extLst>
                  <a:ext uri="{0D108BD9-81ED-4DB2-BD59-A6C34878D82A}">
                    <a16:rowId xmlns:a16="http://schemas.microsoft.com/office/drawing/2014/main" val="10004"/>
                  </a:ext>
                </a:extLst>
              </a:tr>
            </a:tbl>
          </a:graphicData>
        </a:graphic>
      </p:graphicFrame>
      <p:sp>
        <p:nvSpPr>
          <p:cNvPr id="202" name="Google Shape;228;g34519fc2d75_0_23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Google Shape;234;g34519fc2d75_0_243"/>
          <p:cNvSpPr/>
          <p:nvPr/>
        </p:nvSpPr>
        <p:spPr>
          <a:xfrm rot="10800000" flipH="1">
            <a:off x="-1049177" y="-5633759"/>
            <a:ext cx="19829347" cy="8576194"/>
          </a:xfrm>
          <a:prstGeom prst="rect">
            <a:avLst/>
          </a:prstGeom>
          <a:blipFill>
            <a:blip r:embed="rId3"/>
            <a:stretch>
              <a:fillRect/>
            </a:stretch>
          </a:blipFill>
          <a:ln w="12700">
            <a:miter lim="400000"/>
          </a:ln>
        </p:spPr>
        <p:txBody>
          <a:bodyPr lIns="45719" rIns="45719"/>
          <a:lstStyle/>
          <a:p>
            <a:pPr>
              <a:defRPr>
                <a:latin typeface="Calibri"/>
                <a:ea typeface="Calibri"/>
                <a:cs typeface="Calibri"/>
                <a:sym typeface="Calibri"/>
              </a:defRPr>
            </a:pPr>
            <a:endParaRPr/>
          </a:p>
        </p:txBody>
      </p:sp>
      <p:sp>
        <p:nvSpPr>
          <p:cNvPr id="207" name="Google Shape;235;g34519fc2d75_0_24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a:latin typeface="Calibri"/>
                <a:ea typeface="Calibri"/>
                <a:cs typeface="Calibri"/>
                <a:sym typeface="Calibri"/>
              </a:defRPr>
            </a:pPr>
            <a:endParaRPr/>
          </a:p>
        </p:txBody>
      </p:sp>
      <p:sp>
        <p:nvSpPr>
          <p:cNvPr id="208" name="Google Shape;236;g34519fc2d75_0_243"/>
          <p:cNvSpPr txBox="1"/>
          <p:nvPr/>
        </p:nvSpPr>
        <p:spPr>
          <a:xfrm>
            <a:off x="998050" y="2942425"/>
            <a:ext cx="5104778" cy="13396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4400" b="1">
                <a:latin typeface="Calibri"/>
                <a:ea typeface="Calibri"/>
                <a:cs typeface="Calibri"/>
                <a:sym typeface="Calibri"/>
              </a:defRPr>
            </a:lvl1pPr>
          </a:lstStyle>
          <a:p>
            <a:r>
              <a:t>Ηγεσία και λήψη αποφάσεων</a:t>
            </a:r>
          </a:p>
        </p:txBody>
      </p:sp>
      <p:graphicFrame>
        <p:nvGraphicFramePr>
          <p:cNvPr id="209" name="Google Shape;237;g34519fc2d75_0_243"/>
          <p:cNvGraphicFramePr/>
          <p:nvPr/>
        </p:nvGraphicFramePr>
        <p:xfrm>
          <a:off x="6870700" y="1263650"/>
          <a:ext cx="10420351" cy="7978751"/>
        </p:xfrm>
        <a:graphic>
          <a:graphicData uri="http://schemas.openxmlformats.org/drawingml/2006/table">
            <a:tbl>
              <a:tblPr>
                <a:tableStyleId>{4C3C2611-4C71-4FC5-86AE-919BDF0F9419}</a:tableStyleId>
              </a:tblPr>
              <a:tblGrid>
                <a:gridCol w="2456575">
                  <a:extLst>
                    <a:ext uri="{9D8B030D-6E8A-4147-A177-3AD203B41FA5}">
                      <a16:colId xmlns:a16="http://schemas.microsoft.com/office/drawing/2014/main" val="20000"/>
                    </a:ext>
                  </a:extLst>
                </a:gridCol>
                <a:gridCol w="2328125">
                  <a:extLst>
                    <a:ext uri="{9D8B030D-6E8A-4147-A177-3AD203B41FA5}">
                      <a16:colId xmlns:a16="http://schemas.microsoft.com/office/drawing/2014/main" val="20001"/>
                    </a:ext>
                  </a:extLst>
                </a:gridCol>
                <a:gridCol w="2231775">
                  <a:extLst>
                    <a:ext uri="{9D8B030D-6E8A-4147-A177-3AD203B41FA5}">
                      <a16:colId xmlns:a16="http://schemas.microsoft.com/office/drawing/2014/main" val="20002"/>
                    </a:ext>
                  </a:extLst>
                </a:gridCol>
                <a:gridCol w="3403875">
                  <a:extLst>
                    <a:ext uri="{9D8B030D-6E8A-4147-A177-3AD203B41FA5}">
                      <a16:colId xmlns:a16="http://schemas.microsoft.com/office/drawing/2014/main" val="20003"/>
                    </a:ext>
                  </a:extLst>
                </a:gridCol>
              </a:tblGrid>
              <a:tr h="876000">
                <a:tc gridSpan="2">
                  <a:txBody>
                    <a:bodyPr/>
                    <a:lstStyle/>
                    <a:p>
                      <a:pPr algn="ctr">
                        <a:defRPr sz="2000" b="1">
                          <a:latin typeface="Calibri"/>
                          <a:ea typeface="Calibri"/>
                          <a:cs typeface="Calibri"/>
                        </a:defRPr>
                      </a:pPr>
                      <a:r>
                        <a:t>Βασικά χαρακτηριστικά</a:t>
                      </a:r>
                      <a:r>
                        <a:rPr b="0"/>
                        <a:t> ηγεσίας για αποτελεσματική λήψη αποφάσεων:</a:t>
                      </a:r>
                    </a:p>
                  </a:txBody>
                  <a:tcPr marL="63500" marR="63500" marT="63500" marB="63500" horzOverflow="overflow">
                    <a:solidFill>
                      <a:srgbClr val="569838"/>
                    </a:solidFill>
                  </a:tcPr>
                </a:tc>
                <a:tc hMerge="1">
                  <a:txBody>
                    <a:bodyPr/>
                    <a:lstStyle/>
                    <a:p>
                      <a:endParaRPr lang="el-GR"/>
                    </a:p>
                  </a:txBody>
                  <a:tcPr/>
                </a:tc>
                <a:tc gridSpan="2">
                  <a:txBody>
                    <a:bodyPr/>
                    <a:lstStyle/>
                    <a:p>
                      <a:pPr algn="ctr">
                        <a:defRPr sz="2000" b="1">
                          <a:latin typeface="Calibri"/>
                          <a:ea typeface="Calibri"/>
                          <a:cs typeface="Calibri"/>
                        </a:defRPr>
                      </a:pPr>
                      <a:r>
                        <a:t>Βασικές στρατηγικές</a:t>
                      </a:r>
                      <a:r>
                        <a:rPr b="0"/>
                        <a:t> λήψης αποφάσεων:</a:t>
                      </a:r>
                    </a:p>
                  </a:txBody>
                  <a:tcPr marL="63500" marR="63500" marT="63500" marB="63500" horzOverflow="overflow">
                    <a:solidFill>
                      <a:srgbClr val="04A6C2"/>
                    </a:solidFill>
                  </a:tcPr>
                </a:tc>
                <a:tc hMerge="1">
                  <a:txBody>
                    <a:bodyPr/>
                    <a:lstStyle/>
                    <a:p>
                      <a:endParaRPr lang="el-GR"/>
                    </a:p>
                  </a:txBody>
                  <a:tcPr/>
                </a:tc>
                <a:extLst>
                  <a:ext uri="{0D108BD9-81ED-4DB2-BD59-A6C34878D82A}">
                    <a16:rowId xmlns:a16="http://schemas.microsoft.com/office/drawing/2014/main" val="10000"/>
                  </a:ext>
                </a:extLst>
              </a:tr>
              <a:tr h="2154500">
                <a:tc>
                  <a:txBody>
                    <a:bodyPr/>
                    <a:lstStyle/>
                    <a:p>
                      <a:pPr algn="l">
                        <a:defRPr sz="1800"/>
                      </a:pPr>
                      <a:r>
                        <a:rPr sz="2000" b="1">
                          <a:latin typeface="Calibri"/>
                          <a:ea typeface="Calibri"/>
                          <a:cs typeface="Calibri"/>
                        </a:rPr>
                        <a:t>Διατήρηση της συνοχής των ομάδων</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Ισχυρή επικοινωνία, ενθάρρυνση, επίλυση συγκρούσεων. Προώθηση της δημιουργικότητας και της αξίας.</a:t>
                      </a:r>
                    </a:p>
                  </a:txBody>
                  <a:tcPr marL="63500" marR="63500" marT="63500" marB="63500" horzOverflow="overflow"/>
                </a:tc>
                <a:tc>
                  <a:txBody>
                    <a:bodyPr/>
                    <a:lstStyle/>
                    <a:p>
                      <a:pPr algn="l">
                        <a:defRPr sz="1800"/>
                      </a:pPr>
                      <a:r>
                        <a:rPr sz="2000" b="1">
                          <a:latin typeface="Calibri"/>
                          <a:ea typeface="Calibri"/>
                          <a:cs typeface="Calibri"/>
                        </a:rPr>
                        <a:t>Συγκέντρωση πληροφοριών</a:t>
                      </a:r>
                    </a:p>
                  </a:txBody>
                  <a:tcPr marL="63500" marR="63500" marT="63500" marB="63500" horzOverflow="overflow">
                    <a:solidFill>
                      <a:srgbClr val="D0E0E3"/>
                    </a:solidFill>
                  </a:tcPr>
                </a:tc>
                <a:tc>
                  <a:txBody>
                    <a:bodyPr/>
                    <a:lstStyle/>
                    <a:p>
                      <a:pPr algn="l">
                        <a:defRPr sz="1800"/>
                      </a:pPr>
                      <a:r>
                        <a:rPr sz="2000">
                          <a:latin typeface="Calibri"/>
                          <a:ea typeface="Calibri"/>
                          <a:cs typeface="Calibri"/>
                        </a:rPr>
                        <a:t> Συμμετοχή εμπειρογνωμόνων για ουσιαστικό διάλογο.</a:t>
                      </a:r>
                    </a:p>
                  </a:txBody>
                  <a:tcPr marL="63500" marR="63500" marT="63500" marB="63500" horzOverflow="overflow"/>
                </a:tc>
                <a:extLst>
                  <a:ext uri="{0D108BD9-81ED-4DB2-BD59-A6C34878D82A}">
                    <a16:rowId xmlns:a16="http://schemas.microsoft.com/office/drawing/2014/main" val="10001"/>
                  </a:ext>
                </a:extLst>
              </a:tr>
              <a:tr h="1834875">
                <a:tc>
                  <a:txBody>
                    <a:bodyPr/>
                    <a:lstStyle/>
                    <a:p>
                      <a:pPr algn="l">
                        <a:defRPr sz="1800"/>
                      </a:pPr>
                      <a:r>
                        <a:rPr sz="2000" b="1">
                          <a:latin typeface="Calibri"/>
                          <a:ea typeface="Calibri"/>
                          <a:cs typeface="Calibri"/>
                        </a:rPr>
                        <a:t>Ηγεσία με το παράδειγμα</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Επαγγελματισμός, ισχυρή εργασιακή ηθική, σαφές δημιουργικό όραμα. Χτίζει εμπιστοσύνη, παρακινεί.</a:t>
                      </a:r>
                    </a:p>
                  </a:txBody>
                  <a:tcPr marL="63500" marR="63500" marT="63500" marB="63500" horzOverflow="overflow"/>
                </a:tc>
                <a:tc>
                  <a:txBody>
                    <a:bodyPr/>
                    <a:lstStyle/>
                    <a:p>
                      <a:pPr algn="l">
                        <a:defRPr sz="1800"/>
                      </a:pPr>
                      <a:r>
                        <a:rPr sz="2000" b="1">
                          <a:latin typeface="Calibri"/>
                          <a:ea typeface="Calibri"/>
                          <a:cs typeface="Calibri"/>
                        </a:rPr>
                        <a:t>Αξιολόγηση επιλογών</a:t>
                      </a:r>
                    </a:p>
                  </a:txBody>
                  <a:tcPr marL="63500" marR="63500" marT="63500" marB="63500" horzOverflow="overflow">
                    <a:solidFill>
                      <a:srgbClr val="D0E0E3"/>
                    </a:solidFill>
                  </a:tcPr>
                </a:tc>
                <a:tc>
                  <a:txBody>
                    <a:bodyPr/>
                    <a:lstStyle/>
                    <a:p>
                      <a:pPr algn="l">
                        <a:defRPr sz="1800"/>
                      </a:pPr>
                      <a:r>
                        <a:rPr sz="2000">
                          <a:latin typeface="Calibri"/>
                          <a:ea typeface="Calibri"/>
                          <a:cs typeface="Calibri"/>
                        </a:rPr>
                        <a:t>Αξιολογεί διεξοδικά τους κινδύνους, τα οφέλη και τα αποτελέσματα.</a:t>
                      </a:r>
                    </a:p>
                  </a:txBody>
                  <a:tcPr marL="63500" marR="63500" marT="63500" marB="63500" horzOverflow="overflow"/>
                </a:tc>
                <a:extLst>
                  <a:ext uri="{0D108BD9-81ED-4DB2-BD59-A6C34878D82A}">
                    <a16:rowId xmlns:a16="http://schemas.microsoft.com/office/drawing/2014/main" val="10002"/>
                  </a:ext>
                </a:extLst>
              </a:tr>
              <a:tr h="1195625">
                <a:tc>
                  <a:txBody>
                    <a:bodyPr/>
                    <a:lstStyle/>
                    <a:p>
                      <a:pPr algn="l">
                        <a:defRPr sz="1800"/>
                      </a:pPr>
                      <a:r>
                        <a:rPr sz="2000" b="1">
                          <a:latin typeface="Calibri"/>
                          <a:ea typeface="Calibri"/>
                          <a:cs typeface="Calibri"/>
                        </a:rPr>
                        <a:t>Στρατηγική σκέψη</a:t>
                      </a:r>
                    </a:p>
                  </a:txBody>
                  <a:tcPr marL="63500" marR="63500" marT="63500" marB="63500" horzOverflow="overflow">
                    <a:solidFill>
                      <a:srgbClr val="D9EAD3"/>
                    </a:solidFill>
                  </a:tcPr>
                </a:tc>
                <a:tc rowSpan="2">
                  <a:txBody>
                    <a:bodyPr/>
                    <a:lstStyle/>
                    <a:p>
                      <a:pPr algn="l">
                        <a:defRPr sz="1800"/>
                      </a:pPr>
                      <a:r>
                        <a:rPr sz="2000">
                          <a:latin typeface="Calibri"/>
                          <a:ea typeface="Calibri"/>
                          <a:cs typeface="Calibri"/>
                        </a:rPr>
                        <a:t>Γρήγορη επίλυση προβλημάτων, προσαρμογή στις προκλήσεις, τεκμηριωμένες αποφάσεις. Εξασφαλίζει ανθεκτικότητα και ευθυγράμμιση του οράματος.</a:t>
                      </a:r>
                    </a:p>
                  </a:txBody>
                  <a:tcPr marL="63500" marR="63500" marT="63500" marB="63500" horzOverflow="overflow"/>
                </a:tc>
                <a:tc>
                  <a:txBody>
                    <a:bodyPr/>
                    <a:lstStyle/>
                    <a:p>
                      <a:pPr algn="l">
                        <a:defRPr sz="1800"/>
                      </a:pPr>
                      <a:r>
                        <a:rPr sz="2000" b="1">
                          <a:latin typeface="Calibri"/>
                          <a:ea typeface="Calibri"/>
                          <a:cs typeface="Calibri"/>
                        </a:rPr>
                        <a:t>Λήψη και επικοινωνία της απόφασης</a:t>
                      </a:r>
                    </a:p>
                  </a:txBody>
                  <a:tcPr marL="63500" marR="63500" marT="63500" marB="63500" horzOverflow="overflow">
                    <a:solidFill>
                      <a:srgbClr val="D0E0E3"/>
                    </a:solidFill>
                  </a:tcPr>
                </a:tc>
                <a:tc>
                  <a:txBody>
                    <a:bodyPr/>
                    <a:lstStyle/>
                    <a:p>
                      <a:pPr algn="l">
                        <a:defRPr sz="1800"/>
                      </a:pPr>
                      <a:r>
                        <a:rPr sz="2000">
                          <a:latin typeface="Calibri"/>
                          <a:ea typeface="Calibri"/>
                          <a:cs typeface="Calibri"/>
                        </a:rPr>
                        <a:t>Διατυπώστε με σαφήνεια την επιλεγμένη πορεία και τη λογική για την ευθυγράμμιση.</a:t>
                      </a:r>
                    </a:p>
                  </a:txBody>
                  <a:tcPr marL="63500" marR="63500" marT="63500" marB="63500" horzOverflow="overflow"/>
                </a:tc>
                <a:extLst>
                  <a:ext uri="{0D108BD9-81ED-4DB2-BD59-A6C34878D82A}">
                    <a16:rowId xmlns:a16="http://schemas.microsoft.com/office/drawing/2014/main" val="10003"/>
                  </a:ext>
                </a:extLst>
              </a:tr>
              <a:tr h="1917750">
                <a:tc>
                  <a:txBody>
                    <a:bodyPr/>
                    <a:lstStyle/>
                    <a:p>
                      <a:pPr algn="l">
                        <a:defRPr sz="1400">
                          <a:sym typeface="Arial"/>
                        </a:defRPr>
                      </a:pPr>
                      <a:endParaRPr/>
                    </a:p>
                  </a:txBody>
                  <a:tcPr marL="63500" marR="63500" marT="63500" marB="63500" horzOverflow="overflow">
                    <a:solidFill>
                      <a:srgbClr val="D9EAD3"/>
                    </a:solidFill>
                  </a:tcPr>
                </a:tc>
                <a:tc vMerge="1">
                  <a:txBody>
                    <a:bodyPr/>
                    <a:lstStyle/>
                    <a:p>
                      <a:endParaRPr lang="el-GR"/>
                    </a:p>
                  </a:txBody>
                  <a:tcPr/>
                </a:tc>
                <a:tc>
                  <a:txBody>
                    <a:bodyPr/>
                    <a:lstStyle/>
                    <a:p>
                      <a:pPr algn="l">
                        <a:defRPr sz="1800"/>
                      </a:pPr>
                      <a:r>
                        <a:rPr sz="2000" b="1">
                          <a:latin typeface="Calibri"/>
                          <a:ea typeface="Calibri"/>
                          <a:cs typeface="Calibri"/>
                        </a:rPr>
                        <a:t>Ανασκόπηση και προσαρμογή</a:t>
                      </a:r>
                    </a:p>
                  </a:txBody>
                  <a:tcPr marL="63500" marR="63500" marT="63500" marB="63500" horzOverflow="overflow">
                    <a:solidFill>
                      <a:srgbClr val="D0E0E3"/>
                    </a:solidFill>
                  </a:tcPr>
                </a:tc>
                <a:tc>
                  <a:txBody>
                    <a:bodyPr/>
                    <a:lstStyle/>
                    <a:p>
                      <a:pPr algn="l">
                        <a:defRPr sz="1800"/>
                      </a:pPr>
                      <a:r>
                        <a:rPr sz="2000">
                          <a:latin typeface="Calibri"/>
                          <a:ea typeface="Calibri"/>
                          <a:cs typeface="Calibri"/>
                        </a:rPr>
                        <a:t>Αναστοχασμός επί των αποτελεσμάτων για μάθηση και βελτίωση μελλοντικών αποφάσεων.</a:t>
                      </a:r>
                    </a:p>
                  </a:txBody>
                  <a:tcPr marL="63500" marR="63500" marT="63500" marB="63500" horzOverflow="overflow"/>
                </a:tc>
                <a:extLst>
                  <a:ext uri="{0D108BD9-81ED-4DB2-BD59-A6C34878D82A}">
                    <a16:rowId xmlns:a16="http://schemas.microsoft.com/office/drawing/2014/main" val="10004"/>
                  </a:ext>
                </a:extLst>
              </a:tr>
            </a:tbl>
          </a:graphicData>
        </a:graphic>
      </p:graphicFrame>
      <p:sp>
        <p:nvSpPr>
          <p:cNvPr id="210" name="Google Shape;238;g34519fc2d75_0_243"/>
          <p:cNvSpPr txBox="1"/>
          <p:nvPr/>
        </p:nvSpPr>
        <p:spPr>
          <a:xfrm>
            <a:off x="1147549" y="5609475"/>
            <a:ext cx="4536652" cy="16276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just">
              <a:lnSpc>
                <a:spcPct val="150000"/>
              </a:lnSpc>
              <a:spcBef>
                <a:spcPts val="1200"/>
              </a:spcBef>
              <a:defRPr sz="2000">
                <a:latin typeface="Calibri"/>
                <a:ea typeface="Calibri"/>
                <a:cs typeface="Calibri"/>
                <a:sym typeface="Calibri"/>
              </a:defRPr>
            </a:lvl1pPr>
          </a:lstStyle>
          <a:p>
            <a:r>
              <a:t>Οι ηγέτες παρέχουν όραμα και κατεύθυνση, καθοδηγώντας τις ομάδες και λαμβάνοντας έγκαιρες αποφάσεις που διαμορφώνουν τις παραγωγές.</a:t>
            </a:r>
          </a:p>
        </p:txBody>
      </p:sp>
      <p:sp>
        <p:nvSpPr>
          <p:cNvPr id="211" name="Google Shape;239;g34519fc2d75_0_243"/>
          <p:cNvSpPr txBox="1">
            <a:spLocks noGrp="1"/>
          </p:cNvSpPr>
          <p:nvPr>
            <p:ph type="sldNum" sz="quarter" idx="2"/>
          </p:nvPr>
        </p:nvSpPr>
        <p:spPr>
          <a:xfrm>
            <a:off x="17595824" y="9790176"/>
            <a:ext cx="335826" cy="33304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defRPr sz="1800"/>
            </a:lvl1pPr>
          </a:lstStyle>
          <a:p>
            <a:fld id="{86CB4B4D-7CA3-9044-876B-883B54F8677D}" type="slidenum">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 name="Google Shape;255;g34519fc2d75_0_265"/>
          <p:cNvSpPr/>
          <p:nvPr/>
        </p:nvSpPr>
        <p:spPr>
          <a:xfrm rot="10800000" flipH="1">
            <a:off x="-1049177" y="-55342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16" name="Google Shape;256;g34519fc2d75_0_265"/>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17" name="Google Shape;257;g34519fc2d75_0_265"/>
          <p:cNvSpPr txBox="1"/>
          <p:nvPr/>
        </p:nvSpPr>
        <p:spPr>
          <a:xfrm>
            <a:off x="998050" y="2942425"/>
            <a:ext cx="16370150"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Πνεύμα Φορέα Αλλαγής: Ηγεσία της μεταμόρφωσης από μέσα</a:t>
            </a:r>
          </a:p>
        </p:txBody>
      </p:sp>
      <p:graphicFrame>
        <p:nvGraphicFramePr>
          <p:cNvPr id="218" name="Google Shape;258;g34519fc2d75_0_265"/>
          <p:cNvGraphicFramePr/>
          <p:nvPr/>
        </p:nvGraphicFramePr>
        <p:xfrm>
          <a:off x="2983813" y="3914775"/>
          <a:ext cx="11763376" cy="5915026"/>
        </p:xfrm>
        <a:graphic>
          <a:graphicData uri="http://schemas.openxmlformats.org/drawingml/2006/table">
            <a:tbl>
              <a:tblPr>
                <a:tableStyleId>{4C3C2611-4C71-4FC5-86AE-919BDF0F9419}</a:tableStyleId>
              </a:tblPr>
              <a:tblGrid>
                <a:gridCol w="5085400">
                  <a:extLst>
                    <a:ext uri="{9D8B030D-6E8A-4147-A177-3AD203B41FA5}">
                      <a16:colId xmlns:a16="http://schemas.microsoft.com/office/drawing/2014/main" val="20000"/>
                    </a:ext>
                  </a:extLst>
                </a:gridCol>
                <a:gridCol w="6677975">
                  <a:extLst>
                    <a:ext uri="{9D8B030D-6E8A-4147-A177-3AD203B41FA5}">
                      <a16:colId xmlns:a16="http://schemas.microsoft.com/office/drawing/2014/main" val="20001"/>
                    </a:ext>
                  </a:extLst>
                </a:gridCol>
              </a:tblGrid>
              <a:tr h="689975">
                <a:tc>
                  <a:txBody>
                    <a:bodyPr/>
                    <a:lstStyle/>
                    <a:p>
                      <a:pPr algn="ctr">
                        <a:defRPr sz="1800"/>
                      </a:pPr>
                      <a:r>
                        <a:rPr sz="2000" b="1">
                          <a:latin typeface="Calibri"/>
                          <a:ea typeface="Calibri"/>
                          <a:cs typeface="Calibri"/>
                        </a:rPr>
                        <a:t>Αλληλένδετες οριζόντιες δεξιότητες </a:t>
                      </a:r>
                    </a:p>
                  </a:txBody>
                  <a:tcPr marL="63500" marR="63500" marT="63500" marB="63500" horzOverflow="overflow">
                    <a:solidFill>
                      <a:srgbClr val="569838"/>
                    </a:solidFill>
                  </a:tcPr>
                </a:tc>
                <a:tc>
                  <a:txBody>
                    <a:bodyPr/>
                    <a:lstStyle/>
                    <a:p>
                      <a:pPr algn="ctr">
                        <a:defRPr sz="1800"/>
                      </a:pPr>
                      <a:r>
                        <a:rPr sz="2000" b="1">
                          <a:latin typeface="Calibri"/>
                          <a:ea typeface="Calibri"/>
                          <a:cs typeface="Calibri"/>
                        </a:rPr>
                        <a:t>Κύρια Συστατικά</a:t>
                      </a:r>
                    </a:p>
                  </a:txBody>
                  <a:tcPr marL="63500" marR="63500" marT="63500" marB="63500" horzOverflow="overflow">
                    <a:solidFill>
                      <a:srgbClr val="569838"/>
                    </a:solidFill>
                  </a:tcPr>
                </a:tc>
                <a:extLst>
                  <a:ext uri="{0D108BD9-81ED-4DB2-BD59-A6C34878D82A}">
                    <a16:rowId xmlns:a16="http://schemas.microsoft.com/office/drawing/2014/main" val="10000"/>
                  </a:ext>
                </a:extLst>
              </a:tr>
              <a:tr h="629675">
                <a:tc>
                  <a:txBody>
                    <a:bodyPr/>
                    <a:lstStyle/>
                    <a:p>
                      <a:pPr algn="l">
                        <a:defRPr sz="1800"/>
                      </a:pPr>
                      <a:r>
                        <a:rPr sz="2000">
                          <a:latin typeface="Calibri"/>
                          <a:ea typeface="Calibri"/>
                          <a:cs typeface="Calibri"/>
                        </a:rPr>
                        <a:t>Συναισθηματική νοημοσύνη και αυτογνωσία</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Κατανόηση του εαυτού, διαχείριση των συναισθημάτων, ενσυναίσθηση.</a:t>
                      </a:r>
                    </a:p>
                  </a:txBody>
                  <a:tcPr marL="63500" marR="63500" marT="63500" marB="63500" horzOverflow="overflow"/>
                </a:tc>
                <a:extLst>
                  <a:ext uri="{0D108BD9-81ED-4DB2-BD59-A6C34878D82A}">
                    <a16:rowId xmlns:a16="http://schemas.microsoft.com/office/drawing/2014/main" val="10001"/>
                  </a:ext>
                </a:extLst>
              </a:tr>
              <a:tr h="629675">
                <a:tc>
                  <a:txBody>
                    <a:bodyPr/>
                    <a:lstStyle/>
                    <a:p>
                      <a:pPr algn="l">
                        <a:defRPr sz="1800"/>
                      </a:pPr>
                      <a:r>
                        <a:rPr sz="2000">
                          <a:latin typeface="Calibri"/>
                          <a:ea typeface="Calibri"/>
                          <a:cs typeface="Calibri"/>
                        </a:rPr>
                        <a:t>Στρατηγική σκέψη και επίλυση προβλημάτων</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Αξιολόγηση προκλήσεων, υλοποίηση οράματος, προώθηση της καινοτομίας.</a:t>
                      </a:r>
                    </a:p>
                  </a:txBody>
                  <a:tcPr marL="63500" marR="63500" marT="63500" marB="63500" horzOverflow="overflow"/>
                </a:tc>
                <a:extLst>
                  <a:ext uri="{0D108BD9-81ED-4DB2-BD59-A6C34878D82A}">
                    <a16:rowId xmlns:a16="http://schemas.microsoft.com/office/drawing/2014/main" val="10002"/>
                  </a:ext>
                </a:extLst>
              </a:tr>
              <a:tr h="991425">
                <a:tc>
                  <a:txBody>
                    <a:bodyPr/>
                    <a:lstStyle/>
                    <a:p>
                      <a:pPr algn="l">
                        <a:defRPr sz="1800"/>
                      </a:pPr>
                      <a:r>
                        <a:rPr sz="2000">
                          <a:latin typeface="Calibri"/>
                          <a:ea typeface="Calibri"/>
                          <a:cs typeface="Calibri"/>
                        </a:rPr>
                        <a:t>Επικοινωνία και επίδραση</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Εκφραστική διατύπωση οραμάτων, ενεργητική ακρόαση, έμπνευση μέσω της αφήγησης ιστοριών.</a:t>
                      </a:r>
                    </a:p>
                  </a:txBody>
                  <a:tcPr marL="63500" marR="63500" marT="63500" marB="63500" horzOverflow="overflow"/>
                </a:tc>
                <a:extLst>
                  <a:ext uri="{0D108BD9-81ED-4DB2-BD59-A6C34878D82A}">
                    <a16:rowId xmlns:a16="http://schemas.microsoft.com/office/drawing/2014/main" val="10003"/>
                  </a:ext>
                </a:extLst>
              </a:tr>
              <a:tr h="991425">
                <a:tc>
                  <a:txBody>
                    <a:bodyPr/>
                    <a:lstStyle/>
                    <a:p>
                      <a:pPr algn="l">
                        <a:defRPr sz="1800"/>
                      </a:pPr>
                      <a:r>
                        <a:rPr sz="2000">
                          <a:latin typeface="Calibri"/>
                          <a:ea typeface="Calibri"/>
                          <a:cs typeface="Calibri"/>
                        </a:rPr>
                        <a:t>Προσαρμοστικότητα και ανθεκτικότητα</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Πλοήγηση στην αβεβαιότητα, αποδοχή της αλλαγής, μάθηση από τις αποτυχίες.</a:t>
                      </a:r>
                    </a:p>
                  </a:txBody>
                  <a:tcPr marL="63500" marR="63500" marT="63500" marB="63500" horzOverflow="overflow"/>
                </a:tc>
                <a:extLst>
                  <a:ext uri="{0D108BD9-81ED-4DB2-BD59-A6C34878D82A}">
                    <a16:rowId xmlns:a16="http://schemas.microsoft.com/office/drawing/2014/main" val="10004"/>
                  </a:ext>
                </a:extLst>
              </a:tr>
              <a:tr h="991425">
                <a:tc>
                  <a:txBody>
                    <a:bodyPr/>
                    <a:lstStyle/>
                    <a:p>
                      <a:pPr algn="l">
                        <a:defRPr sz="1800"/>
                      </a:pPr>
                      <a:r>
                        <a:rPr sz="2000">
                          <a:latin typeface="Calibri"/>
                          <a:ea typeface="Calibri"/>
                          <a:cs typeface="Calibri"/>
                        </a:rPr>
                        <a:t>Συνεργασία και οικοδόμηση σχέσεων</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Ενίσχυση συνεργασιών, ενθάρρυνση συμπερίληψης, δημιουργία συνοχής στις ομάδες.</a:t>
                      </a:r>
                    </a:p>
                  </a:txBody>
                  <a:tcPr marL="63500" marR="63500" marT="63500" marB="63500" horzOverflow="overflow"/>
                </a:tc>
                <a:extLst>
                  <a:ext uri="{0D108BD9-81ED-4DB2-BD59-A6C34878D82A}">
                    <a16:rowId xmlns:a16="http://schemas.microsoft.com/office/drawing/2014/main" val="10005"/>
                  </a:ext>
                </a:extLst>
              </a:tr>
              <a:tr h="991425">
                <a:tc>
                  <a:txBody>
                    <a:bodyPr/>
                    <a:lstStyle/>
                    <a:p>
                      <a:pPr algn="l">
                        <a:defRPr sz="1800"/>
                      </a:pPr>
                      <a:r>
                        <a:rPr sz="2000">
                          <a:latin typeface="Calibri"/>
                          <a:ea typeface="Calibri"/>
                          <a:cs typeface="Calibri"/>
                        </a:rPr>
                        <a:t>Καινοτόμος νοοτροπία</a:t>
                      </a:r>
                    </a:p>
                  </a:txBody>
                  <a:tcPr marL="63500" marR="63500" marT="63500" marB="63500" horzOverflow="overflow">
                    <a:solidFill>
                      <a:srgbClr val="D9EAD3"/>
                    </a:solidFill>
                  </a:tcPr>
                </a:tc>
                <a:tc>
                  <a:txBody>
                    <a:bodyPr/>
                    <a:lstStyle/>
                    <a:p>
                      <a:pPr algn="l">
                        <a:defRPr sz="1800"/>
                      </a:pPr>
                      <a:r>
                        <a:rPr sz="2000">
                          <a:latin typeface="Calibri"/>
                          <a:ea typeface="Calibri"/>
                          <a:cs typeface="Calibri"/>
                        </a:rPr>
                        <a:t> Εντοπισμός ευκαιριών, ανάληψη πρωτοβουλιών, εξισορρόπηση κινδύνου και εκτέλεσης.</a:t>
                      </a:r>
                    </a:p>
                  </a:txBody>
                  <a:tcPr marL="63500" marR="63500" marT="63500" marB="63500" horzOverflow="overflow"/>
                </a:tc>
                <a:extLst>
                  <a:ext uri="{0D108BD9-81ED-4DB2-BD59-A6C34878D82A}">
                    <a16:rowId xmlns:a16="http://schemas.microsoft.com/office/drawing/2014/main" val="10006"/>
                  </a:ext>
                </a:extLst>
              </a:tr>
            </a:tbl>
          </a:graphicData>
        </a:graphic>
      </p:graphicFrame>
      <p:sp>
        <p:nvSpPr>
          <p:cNvPr id="219" name="Google Shape;259;g34519fc2d75_0_265"/>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 name="Google Shape;265;g34519fc2d75_0_40"/>
          <p:cNvSpPr/>
          <p:nvPr/>
        </p:nvSpPr>
        <p:spPr>
          <a:xfrm rot="10800000" flipH="1">
            <a:off x="-520001" y="-6592588"/>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24" name="Google Shape;266;g34519fc2d75_0_40"/>
          <p:cNvSpPr/>
          <p:nvPr/>
        </p:nvSpPr>
        <p:spPr>
          <a:xfrm rot="10800000">
            <a:off x="15911991" y="412034"/>
            <a:ext cx="1571575" cy="1571575"/>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25" name="Google Shape;267;g34519fc2d75_0_40"/>
          <p:cNvSpPr txBox="1"/>
          <p:nvPr/>
        </p:nvSpPr>
        <p:spPr>
          <a:xfrm>
            <a:off x="1583699" y="2452524"/>
            <a:ext cx="15854151" cy="15260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Ο ρόλος της Συναισθηματικής Νοημοσύνης στην ανάπτυξη της Ανθεκτικότητας </a:t>
            </a:r>
          </a:p>
        </p:txBody>
      </p:sp>
      <p:sp>
        <p:nvSpPr>
          <p:cNvPr id="226" name="Google Shape;268;g34519fc2d75_0_40"/>
          <p:cNvSpPr txBox="1"/>
          <p:nvPr/>
        </p:nvSpPr>
        <p:spPr>
          <a:xfrm>
            <a:off x="750675" y="4169650"/>
            <a:ext cx="16215350" cy="396952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marL="457200" indent="-387350" algn="just">
              <a:lnSpc>
                <a:spcPct val="115000"/>
              </a:lnSpc>
              <a:spcBef>
                <a:spcPts val="1200"/>
              </a:spcBef>
              <a:buClr>
                <a:srgbClr val="04A6C2"/>
              </a:buClr>
              <a:buSzPts val="2000"/>
              <a:buFont typeface="Calibri"/>
              <a:buChar char="➢"/>
              <a:defRPr sz="2000">
                <a:latin typeface="Calibri"/>
                <a:ea typeface="Calibri"/>
                <a:cs typeface="Calibri"/>
                <a:sym typeface="Calibri"/>
              </a:defRPr>
            </a:pPr>
            <a:r>
              <a:t>Η ικανότητα να κατανοούμε και να διαχειριζόμαστε τα δικά μας συναισθήματα, αναγνωρίζοντας και επηρεάζοντας τα συναισθήματα των άλλων.</a:t>
            </a:r>
          </a:p>
          <a:p>
            <a:pPr algn="just">
              <a:lnSpc>
                <a:spcPct val="115000"/>
              </a:lnSpc>
              <a:spcBef>
                <a:spcPts val="1200"/>
              </a:spcBef>
              <a:defRPr sz="2000" b="1">
                <a:latin typeface="Calibri"/>
                <a:ea typeface="Calibri"/>
                <a:cs typeface="Calibri"/>
                <a:sym typeface="Calibri"/>
              </a:defRPr>
            </a:pPr>
            <a:endParaRPr/>
          </a:p>
          <a:p>
            <a:pPr algn="just">
              <a:lnSpc>
                <a:spcPct val="115000"/>
              </a:lnSpc>
              <a:spcBef>
                <a:spcPts val="1200"/>
              </a:spcBef>
              <a:defRPr sz="2000" b="1">
                <a:latin typeface="Calibri"/>
                <a:ea typeface="Calibri"/>
                <a:cs typeface="Calibri"/>
                <a:sym typeface="Calibri"/>
              </a:defRPr>
            </a:pPr>
            <a:r>
              <a:t>Γιατί είναι σημαντική;</a:t>
            </a:r>
          </a:p>
          <a:p>
            <a:pPr marL="457200" indent="-387350" algn="just">
              <a:lnSpc>
                <a:spcPct val="150000"/>
              </a:lnSpc>
              <a:spcBef>
                <a:spcPts val="1200"/>
              </a:spcBef>
              <a:buClr>
                <a:srgbClr val="04A6C2"/>
              </a:buClr>
              <a:buSzPts val="2000"/>
              <a:buAutoNum type="arabicPeriod"/>
              <a:defRPr sz="2000" b="1">
                <a:latin typeface="Calibri"/>
                <a:ea typeface="Calibri"/>
                <a:cs typeface="Calibri"/>
                <a:sym typeface="Calibri"/>
              </a:defRPr>
            </a:pPr>
            <a:r>
              <a:t>Αυτογνωσία</a:t>
            </a:r>
            <a:r>
              <a:rPr b="0"/>
              <a:t>: Βοηθά τους ανθρώπους να αντιλαμβάνονται έγκαιρα τα συναισθήματά τους, ώστε να μπορούν να διαχειρίζονται το άγχος πριν αυτό συσσωρευτεί.</a:t>
            </a:r>
          </a:p>
          <a:p>
            <a:pPr marL="457200" indent="-387350" algn="just">
              <a:lnSpc>
                <a:spcPct val="150000"/>
              </a:lnSpc>
              <a:buClr>
                <a:srgbClr val="04A6C2"/>
              </a:buClr>
              <a:buSzPts val="2000"/>
              <a:buAutoNum type="arabicPeriod"/>
              <a:defRPr sz="2000" b="1">
                <a:latin typeface="Calibri"/>
                <a:ea typeface="Calibri"/>
                <a:cs typeface="Calibri"/>
                <a:sym typeface="Calibri"/>
              </a:defRPr>
            </a:pPr>
            <a:r>
              <a:t>Αυτορρύθμιση</a:t>
            </a:r>
            <a:r>
              <a:rPr b="0"/>
              <a:t>: Διατηρεί τα άτομα ήρεμα και συγκεντρωμένα υπό πίεση, αποφεύγοντας τις παρορμητικές αντιδράσεις.</a:t>
            </a:r>
          </a:p>
          <a:p>
            <a:pPr marL="457200" indent="-387350" algn="just">
              <a:lnSpc>
                <a:spcPct val="150000"/>
              </a:lnSpc>
              <a:buClr>
                <a:srgbClr val="04A6C2"/>
              </a:buClr>
              <a:buSzPts val="2000"/>
              <a:buAutoNum type="arabicPeriod"/>
              <a:defRPr sz="2000" b="1">
                <a:latin typeface="Calibri"/>
                <a:ea typeface="Calibri"/>
                <a:cs typeface="Calibri"/>
                <a:sym typeface="Calibri"/>
              </a:defRPr>
            </a:pPr>
            <a:r>
              <a:t>Παρακίνηση</a:t>
            </a:r>
            <a:r>
              <a:rPr b="0"/>
              <a:t>: Τροφοδοτεί την επιμονή, βοηθώντας τα άτομα να παραμείνουν δεσμευμένα και ενεργοποιημένα παρά τις δυσκολίες.</a:t>
            </a:r>
          </a:p>
          <a:p>
            <a:pPr marL="457200" indent="-387350" algn="just">
              <a:lnSpc>
                <a:spcPct val="150000"/>
              </a:lnSpc>
              <a:buClr>
                <a:srgbClr val="04A6C2"/>
              </a:buClr>
              <a:buSzPts val="2000"/>
              <a:buAutoNum type="arabicPeriod"/>
              <a:defRPr sz="2000" b="1">
                <a:latin typeface="Calibri"/>
                <a:ea typeface="Calibri"/>
                <a:cs typeface="Calibri"/>
                <a:sym typeface="Calibri"/>
              </a:defRPr>
            </a:pPr>
            <a:r>
              <a:t>Ενσυναίσθηση: </a:t>
            </a:r>
            <a:r>
              <a:rPr b="0"/>
              <a:t>Χτίζει κατανόηση και υποστήριξη, κάνοντας την ομάδα να αισθάνεται ασφαλής και συνδεδεμένη.</a:t>
            </a:r>
          </a:p>
          <a:p>
            <a:pPr marL="457200" indent="-387350" algn="just">
              <a:lnSpc>
                <a:spcPct val="150000"/>
              </a:lnSpc>
              <a:buClr>
                <a:srgbClr val="04A6C2"/>
              </a:buClr>
              <a:buSzPts val="2000"/>
              <a:buAutoNum type="arabicPeriod"/>
              <a:defRPr sz="2000" b="1">
                <a:latin typeface="Calibri"/>
                <a:ea typeface="Calibri"/>
                <a:cs typeface="Calibri"/>
                <a:sym typeface="Calibri"/>
              </a:defRPr>
            </a:pPr>
            <a:r>
              <a:t>Κοινωνικές δεξιότητες: </a:t>
            </a:r>
            <a:r>
              <a:rPr b="0"/>
              <a:t>Βελτιώνει την ομαδικότητα, την επικοινωνία και την επίλυση συγκρούσεων για πιο δυνατές και ευέλικτες ομάδες.</a:t>
            </a:r>
          </a:p>
        </p:txBody>
      </p:sp>
      <p:sp>
        <p:nvSpPr>
          <p:cNvPr id="227" name="Google Shape;269;g34519fc2d75_0_40"/>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Google Shape;275;p6"/>
          <p:cNvSpPr txBox="1"/>
          <p:nvPr/>
        </p:nvSpPr>
        <p:spPr>
          <a:xfrm>
            <a:off x="691799" y="3165849"/>
            <a:ext cx="4588252" cy="3678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normAutofit/>
          </a:bodyPr>
          <a:lstStyle/>
          <a:p>
            <a:pPr algn="ctr" defTabSz="868680">
              <a:lnSpc>
                <a:spcPct val="81000"/>
              </a:lnSpc>
              <a:defRPr sz="4370" b="1">
                <a:latin typeface="Calibri"/>
                <a:ea typeface="Calibri"/>
                <a:cs typeface="Calibri"/>
                <a:sym typeface="Calibri"/>
              </a:defRPr>
            </a:pPr>
            <a:r>
              <a:t>Μάθημα 2: </a:t>
            </a:r>
            <a:endParaRPr sz="4750"/>
          </a:p>
          <a:p>
            <a:pPr algn="ctr" defTabSz="868680">
              <a:lnSpc>
                <a:spcPct val="81000"/>
              </a:lnSpc>
              <a:defRPr sz="4370" b="1">
                <a:latin typeface="Calibri"/>
                <a:ea typeface="Calibri"/>
                <a:cs typeface="Calibri"/>
                <a:sym typeface="Calibri"/>
              </a:defRPr>
            </a:pPr>
            <a:r>
              <a:t>Ηγεσία και Συνεργασία σε ομάδες: </a:t>
            </a:r>
            <a:br/>
            <a:r>
              <a:t>Όραμα, Σύγκρουση και Αλλαγή</a:t>
            </a:r>
          </a:p>
        </p:txBody>
      </p:sp>
      <p:sp>
        <p:nvSpPr>
          <p:cNvPr id="232" name="Google Shape;276;p6"/>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pic>
        <p:nvPicPr>
          <p:cNvPr id="233" name="Screenshot 2025-08-11 123243.pngGoogle Shape;277;p6" descr="Screenshot 2025-08-11 123243.pngGoogle Shape;277;p6"/>
          <p:cNvPicPr>
            <a:picLocks noChangeAspect="1"/>
          </p:cNvPicPr>
          <p:nvPr/>
        </p:nvPicPr>
        <p:blipFill>
          <a:blip r:embed="rId2"/>
          <a:srcRect l="22039"/>
          <a:stretch>
            <a:fillRect/>
          </a:stretch>
        </p:blipFill>
        <p:spPr>
          <a:xfrm>
            <a:off x="6057499" y="-40900"/>
            <a:ext cx="12349277" cy="10368800"/>
          </a:xfrm>
          <a:prstGeom prst="rect">
            <a:avLst/>
          </a:prstGeom>
          <a:ln w="12700">
            <a:miter lim="400000"/>
          </a:ln>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Freeform 2"/>
          <p:cNvSpPr/>
          <p:nvPr/>
        </p:nvSpPr>
        <p:spPr>
          <a:xfrm flipV="1">
            <a:off x="-1049177" y="-5534234"/>
            <a:ext cx="19829347" cy="8576194"/>
          </a:xfrm>
          <a:prstGeom prst="rect">
            <a:avLst/>
          </a:prstGeom>
          <a:blipFill>
            <a:blip r:embed="rId3"/>
            <a:stretch>
              <a:fillRect/>
            </a:stretch>
          </a:blipFill>
          <a:ln w="12700">
            <a:miter lim="400000"/>
          </a:ln>
        </p:spPr>
        <p:txBody>
          <a:bodyPr lIns="45719" rIns="45719"/>
          <a:lstStyle/>
          <a:p>
            <a:endParaRPr/>
          </a:p>
        </p:txBody>
      </p:sp>
      <p:sp>
        <p:nvSpPr>
          <p:cNvPr id="236" name="Freeform 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endParaRPr/>
          </a:p>
        </p:txBody>
      </p:sp>
      <p:sp>
        <p:nvSpPr>
          <p:cNvPr id="237" name="TextBox 3"/>
          <p:cNvSpPr txBox="1"/>
          <p:nvPr/>
        </p:nvSpPr>
        <p:spPr>
          <a:xfrm>
            <a:off x="2319687" y="4990000"/>
            <a:ext cx="14960066" cy="37156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Προετοιμασία εκπαιδευτή - Ηγεσία της Ομάδας: Πλοήγηση στη Δυναμική της Ομάδας και Ισορροπία Ρόλων </a:t>
            </a:r>
          </a:p>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Επικοινωνία και συνεργασία σε ομάδες </a:t>
            </a:r>
          </a:p>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Επίλυση προβλημάτων και διαχείριση συγκρούσεων: Εργαλειοθήκη με ασκήσεις βασισμένες σε σενάρια </a:t>
            </a:r>
          </a:p>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Διαπραγμάτευση και διαχείριση αλλαγών: Βασικές αρχές και στρατηγικές διευκόλυνσης </a:t>
            </a:r>
          </a:p>
        </p:txBody>
      </p:sp>
      <p:sp>
        <p:nvSpPr>
          <p:cNvPr id="238" name="TextBox 4"/>
          <p:cNvSpPr txBox="1"/>
          <p:nvPr/>
        </p:nvSpPr>
        <p:spPr>
          <a:xfrm>
            <a:off x="2179320" y="4000500"/>
            <a:ext cx="14310361" cy="881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500" b="1"/>
            </a:lvl1pPr>
          </a:lstStyle>
          <a:p>
            <a:r>
              <a:t>Θέματα του μαθήματος 2</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 name="Google Shape;283;p9"/>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43" name="Google Shape;284;p9"/>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44" name="Google Shape;285;p9"/>
          <p:cNvSpPr txBox="1"/>
          <p:nvPr/>
        </p:nvSpPr>
        <p:spPr>
          <a:xfrm>
            <a:off x="960125" y="1148176"/>
            <a:ext cx="15605750" cy="7909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r">
              <a:defRPr sz="5400" b="1">
                <a:latin typeface="Calibri"/>
                <a:ea typeface="Calibri"/>
                <a:cs typeface="Calibri"/>
                <a:sym typeface="Calibri"/>
              </a:defRPr>
            </a:lvl1pPr>
          </a:lstStyle>
          <a:p>
            <a:r>
              <a:t>Επικοινωνία και συνεργασία σε ομάδες</a:t>
            </a:r>
          </a:p>
        </p:txBody>
      </p:sp>
      <p:sp>
        <p:nvSpPr>
          <p:cNvPr id="245" name="Google Shape;286;p9"/>
          <p:cNvSpPr txBox="1"/>
          <p:nvPr/>
        </p:nvSpPr>
        <p:spPr>
          <a:xfrm>
            <a:off x="867875" y="2264649"/>
            <a:ext cx="12024350" cy="58230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000" b="1">
                <a:latin typeface="Calibri"/>
                <a:ea typeface="Calibri"/>
                <a:cs typeface="Calibri"/>
                <a:sym typeface="Calibri"/>
              </a:defRPr>
            </a:pPr>
            <a:r>
              <a:t>Συνεργατικοί ρόλοι και κοινό πλαίσιο λεξιλογίου</a:t>
            </a:r>
          </a:p>
          <a:p>
            <a:pPr algn="just">
              <a:lnSpc>
                <a:spcPct val="150000"/>
              </a:lnSpc>
              <a:spcBef>
                <a:spcPts val="1200"/>
              </a:spcBef>
              <a:defRPr sz="2000" b="1">
                <a:latin typeface="Calibri"/>
                <a:ea typeface="Calibri"/>
                <a:cs typeface="Calibri"/>
                <a:sym typeface="Calibri"/>
              </a:defRPr>
            </a:pPr>
            <a:r>
              <a:t>Συνεργατικοί ρόλοι</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Καλλιτεχνική ομάδα: </a:t>
            </a:r>
            <a:r>
              <a:rPr b="0"/>
              <a:t>Οραματιστές που διαμορφώνουν την αφήγηση, τα οπτικά στοιχεία και το συναισθηματικό τοπίο (π.χ. καλλιτεχνικός διευθυντής, σκηνογράφος). Εστιάζουν στο τι και στο γιατί.</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Τεχνική ομάδα: </a:t>
            </a:r>
            <a:r>
              <a:rPr b="0"/>
              <a:t>Μετατρέπει τα καλλιτεχνικά οράματα σε λειτουργικές πραγματικότητες (π.χ. διευθυντής παραγωγής, διευθυντής σκηνής, τεχνικός (τεχνικοί σκηνής, διευθυντής εγκαταστάσεων). Εστιάζουν στο «πώς», λαμβάνοντας υπόψη πρακτικά ζητήματα όπως ο προϋπολογισμός και η ασφάλεια.</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Ποικιλομορφία της ομάδας: </a:t>
            </a:r>
            <a:r>
              <a:rPr b="0"/>
              <a:t>Οι παραγωγές χρησιμοποιούν τόσο σταθερές μόνιμες ομάδες όσο και ευέλικτες προσωρινές (με βάση το έργο) ομάδες, επηρεάζοντας τη δυναμική της συνεργασίας.</a:t>
            </a:r>
          </a:p>
          <a:p>
            <a:pPr algn="just">
              <a:lnSpc>
                <a:spcPct val="150000"/>
              </a:lnSpc>
              <a:spcBef>
                <a:spcPts val="1200"/>
              </a:spcBef>
              <a:defRPr sz="2000">
                <a:latin typeface="Calibri"/>
                <a:ea typeface="Calibri"/>
                <a:cs typeface="Calibri"/>
                <a:sym typeface="Calibri"/>
              </a:defRPr>
            </a:pPr>
            <a:r>
              <a:t>Δεξιότητες όπως η περιέργεια, η ενσυναίσθηση, η ευελιξία, η παρατηρητικότητα και η ενεργητική ακρόαση συμβάλλουν στη δημιουργία της εμπιστοσύνης και της ανοιχτότητας που απαιτούνται για την ανάπτυξη ενός κοινού λεξιλογίου μεταξύ διαφορετικών ρόλων.</a:t>
            </a:r>
          </a:p>
        </p:txBody>
      </p:sp>
      <p:pic>
        <p:nvPicPr>
          <p:cNvPr id="246" name="Google Shape;287;p9" descr="Google Shape;287;p9"/>
          <p:cNvPicPr>
            <a:picLocks noChangeAspect="1"/>
          </p:cNvPicPr>
          <p:nvPr/>
        </p:nvPicPr>
        <p:blipFill>
          <a:blip r:embed="rId5"/>
          <a:stretch>
            <a:fillRect/>
          </a:stretch>
        </p:blipFill>
        <p:spPr>
          <a:xfrm>
            <a:off x="13030200" y="3840841"/>
            <a:ext cx="4114800" cy="4114801"/>
          </a:xfrm>
          <a:prstGeom prst="rect">
            <a:avLst/>
          </a:prstGeom>
          <a:ln w="12700">
            <a:miter lim="400000"/>
          </a:ln>
        </p:spPr>
      </p:pic>
      <p:sp>
        <p:nvSpPr>
          <p:cNvPr id="247" name="Google Shape;288;p9"/>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Google Shape;134;p7"/>
          <p:cNvSpPr txBox="1"/>
          <p:nvPr/>
        </p:nvSpPr>
        <p:spPr>
          <a:xfrm>
            <a:off x="12839424" y="1677174"/>
            <a:ext cx="5046351" cy="652005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spAutoFit/>
          </a:bodyPr>
          <a:lstStyle/>
          <a:p>
            <a:pPr algn="ctr">
              <a:lnSpc>
                <a:spcPct val="90000"/>
              </a:lnSpc>
              <a:defRPr sz="5000" b="1">
                <a:latin typeface="Calibri"/>
                <a:ea typeface="Calibri"/>
                <a:cs typeface="Calibri"/>
                <a:sym typeface="Calibri"/>
              </a:defRPr>
            </a:pPr>
            <a:r>
              <a:t>Μάθημα 1: </a:t>
            </a:r>
          </a:p>
          <a:p>
            <a:pPr algn="ctr">
              <a:lnSpc>
                <a:spcPct val="90000"/>
              </a:lnSpc>
              <a:defRPr sz="5000" b="1">
                <a:latin typeface="Calibri"/>
                <a:ea typeface="Calibri"/>
                <a:cs typeface="Calibri"/>
                <a:sym typeface="Calibri"/>
              </a:defRPr>
            </a:pPr>
            <a:r>
              <a:t>Καλλιέργεια Ανθεκτικότητας μέσω Συναισθηματικής Νοημοσύνης και Διαχείρισης Ανθρώπινου Δυναμικού </a:t>
            </a:r>
          </a:p>
        </p:txBody>
      </p:sp>
      <p:sp>
        <p:nvSpPr>
          <p:cNvPr id="120" name="Google Shape;135;p7"/>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pic>
        <p:nvPicPr>
          <p:cNvPr id="121" name="Screenshot 2025-08-11 123408.pngGoogle Shape;136;p7" descr="Screenshot 2025-08-11 123408.pngGoogle Shape;136;p7"/>
          <p:cNvPicPr>
            <a:picLocks noChangeAspect="1"/>
          </p:cNvPicPr>
          <p:nvPr/>
        </p:nvPicPr>
        <p:blipFill>
          <a:blip r:embed="rId2"/>
          <a:stretch>
            <a:fillRect/>
          </a:stretch>
        </p:blipFill>
        <p:spPr>
          <a:xfrm>
            <a:off x="-2845650" y="0"/>
            <a:ext cx="15387519" cy="10287000"/>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Google Shape;294;g34519fc2d75_0_48"/>
          <p:cNvSpPr/>
          <p:nvPr/>
        </p:nvSpPr>
        <p:spPr>
          <a:xfrm rot="10800000" flipH="1">
            <a:off x="-1049177" y="-55342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52" name="Google Shape;295;g34519fc2d75_0_48"/>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53" name="Google Shape;296;g34519fc2d75_0_48"/>
          <p:cNvSpPr txBox="1"/>
          <p:nvPr/>
        </p:nvSpPr>
        <p:spPr>
          <a:xfrm>
            <a:off x="1044175" y="4301366"/>
            <a:ext cx="16038651" cy="43831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000" b="1">
                <a:latin typeface="Calibri"/>
                <a:ea typeface="Calibri"/>
                <a:cs typeface="Calibri"/>
                <a:sym typeface="Calibri"/>
              </a:defRPr>
            </a:pPr>
            <a:r>
              <a:t>Βασικές αρχές επικοινωνίας:</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Κοινή κατανόηση: </a:t>
            </a:r>
            <a:r>
              <a:rPr b="0"/>
              <a:t>Δημιουργήστε μια κοινή βάση ώστε όλα τα μέλη της ομάδας να κατανοούν το συνολικό όραμα και να μπορούν να προβλέπουν τις ενέργειες των άλλων. </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Σαφής καθορισμός ρόλων: </a:t>
            </a:r>
            <a:r>
              <a:rPr b="0"/>
              <a:t>Βεβαιωθείτε ότι όλοι — από τους καλλιτεχνικούς διευθυντές έως τους τεχνικούς — κατανοούν τις συγκεκριμένες ευθύνες τους. </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Τακτική ανατροφοδότηση: </a:t>
            </a:r>
            <a:r>
              <a:rPr b="0"/>
              <a:t>Εφαρμόστε δομημένους κύκλους ανατροφοδότησης για την άμεση αντιμετώπιση προβλημάτων και την προσαρμογή των σχεδίων.</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Εκπαίδευση της ομάδας: </a:t>
            </a:r>
            <a:r>
              <a:rPr b="0"/>
              <a:t> Χρησιμοποιήστε πρόβες και εργαστήρια για να ενισχύσετε τόσο τις τεχνικές δεξιότητες όσο και τις διαπροσωπικές δυναμικές και τον αμοιβαίο σεβασμό.</a:t>
            </a:r>
          </a:p>
        </p:txBody>
      </p:sp>
      <p:sp>
        <p:nvSpPr>
          <p:cNvPr id="254" name="Google Shape;297;g34519fc2d75_0_48"/>
          <p:cNvSpPr txBox="1"/>
          <p:nvPr/>
        </p:nvSpPr>
        <p:spPr>
          <a:xfrm>
            <a:off x="1044175" y="2670191"/>
            <a:ext cx="15491751"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Ανάπτυξη επικοινωνιακών δεξιοτήτων: Αρχές, τεχνικές ενεργητικής ακρόασης και μηχανισμοί ανατροφοδότησης</a:t>
            </a:r>
          </a:p>
        </p:txBody>
      </p:sp>
      <p:sp>
        <p:nvSpPr>
          <p:cNvPr id="255" name="Google Shape;298;g34519fc2d75_0_48"/>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Google Shape;304;g34519fc2d75_0_186"/>
          <p:cNvSpPr/>
          <p:nvPr/>
        </p:nvSpPr>
        <p:spPr>
          <a:xfrm rot="10800000" flipH="1">
            <a:off x="-1110702" y="-6533709"/>
            <a:ext cx="19829347" cy="8576194"/>
          </a:xfrm>
          <a:prstGeom prst="rect">
            <a:avLst/>
          </a:prstGeom>
          <a:blipFill>
            <a:blip r:embed="rId3"/>
            <a:stretch>
              <a:fillRect/>
            </a:stretch>
          </a:blipFill>
          <a:ln w="12700">
            <a:miter lim="400000"/>
          </a:ln>
        </p:spPr>
        <p:txBody>
          <a:bodyPr lIns="45719" rIns="45719"/>
          <a:lstStyle/>
          <a:p>
            <a:pPr>
              <a:defRPr>
                <a:latin typeface="Calibri"/>
                <a:ea typeface="Calibri"/>
                <a:cs typeface="Calibri"/>
                <a:sym typeface="Calibri"/>
              </a:defRPr>
            </a:pPr>
            <a:endParaRPr/>
          </a:p>
        </p:txBody>
      </p:sp>
      <p:sp>
        <p:nvSpPr>
          <p:cNvPr id="260" name="Google Shape;305;g34519fc2d75_0_186"/>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a:latin typeface="Calibri"/>
                <a:ea typeface="Calibri"/>
                <a:cs typeface="Calibri"/>
                <a:sym typeface="Calibri"/>
              </a:defRPr>
            </a:pPr>
            <a:endParaRPr/>
          </a:p>
        </p:txBody>
      </p:sp>
      <p:sp>
        <p:nvSpPr>
          <p:cNvPr id="261" name="Google Shape;306;g34519fc2d75_0_186"/>
          <p:cNvSpPr txBox="1"/>
          <p:nvPr/>
        </p:nvSpPr>
        <p:spPr>
          <a:xfrm>
            <a:off x="576074" y="3652813"/>
            <a:ext cx="4905951" cy="24419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1800" b="1">
                <a:latin typeface="Calibri"/>
                <a:ea typeface="Calibri"/>
                <a:cs typeface="Calibri"/>
                <a:sym typeface="Calibri"/>
              </a:defRPr>
            </a:pPr>
            <a:r>
              <a:t>Βασικές κατηγορίες επικοινωνίας::</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Στρατηγικές αλληλεπιδράσεις και ανατροφοδότηση</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Μέθοδοι και κανάλια επικοινωνίας </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Συνεργατική επίλυση προβλημάτων</a:t>
            </a:r>
          </a:p>
        </p:txBody>
      </p:sp>
      <p:sp>
        <p:nvSpPr>
          <p:cNvPr id="262" name="Google Shape;307;g34519fc2d75_0_186"/>
          <p:cNvSpPr txBox="1"/>
          <p:nvPr/>
        </p:nvSpPr>
        <p:spPr>
          <a:xfrm>
            <a:off x="3346625" y="1796376"/>
            <a:ext cx="11594750" cy="6538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4400" b="1">
                <a:latin typeface="Calibri"/>
                <a:ea typeface="Calibri"/>
                <a:cs typeface="Calibri"/>
                <a:sym typeface="Calibri"/>
              </a:defRPr>
            </a:lvl1pPr>
          </a:lstStyle>
          <a:p>
            <a:r>
              <a:t>Πολύπλευρες στρατηγικές επικοινωνίας:</a:t>
            </a:r>
          </a:p>
        </p:txBody>
      </p:sp>
      <p:sp>
        <p:nvSpPr>
          <p:cNvPr id="263" name="Google Shape;308;g34519fc2d75_0_186"/>
          <p:cNvSpPr txBox="1"/>
          <p:nvPr/>
        </p:nvSpPr>
        <p:spPr>
          <a:xfrm>
            <a:off x="6404524" y="3656874"/>
            <a:ext cx="4384552" cy="39855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1800" b="1">
                <a:latin typeface="Calibri"/>
                <a:ea typeface="Calibri"/>
                <a:cs typeface="Calibri"/>
                <a:sym typeface="Calibri"/>
              </a:defRPr>
            </a:pPr>
            <a:r>
              <a:t>Ενεργητική ακρόαση Βασικές τεχνικές:</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Διατήρηση πλήρους παρουσίας</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Διευκρίνιση της κατανόησης</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 Ενθάρρυνση της επεξεργασίας/επέκτασης σχολίων</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Αντανάκλαση Συναισθημάτων και Περιεχομένου</a:t>
            </a:r>
          </a:p>
        </p:txBody>
      </p:sp>
      <p:sp>
        <p:nvSpPr>
          <p:cNvPr id="264" name="Google Shape;309;g34519fc2d75_0_186"/>
          <p:cNvSpPr txBox="1"/>
          <p:nvPr/>
        </p:nvSpPr>
        <p:spPr>
          <a:xfrm>
            <a:off x="11766274" y="3652813"/>
            <a:ext cx="6000352" cy="51161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1800" b="1">
                <a:latin typeface="Calibri"/>
                <a:ea typeface="Calibri"/>
                <a:cs typeface="Calibri"/>
                <a:sym typeface="Calibri"/>
              </a:defRPr>
            </a:pPr>
            <a:r>
              <a:t>Βασικοί μηχανισμοί ανατροφοδότησης:</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Να είστε συγκεκριμένοι </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Εστιάστε στη συμπεριφορά, όχι στην προσωπικότητα </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Ισορροπία μεταξύ θετικών στοιχείων και βελτιώσεων</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Επιλέξτε την κατάλληλη στιγμή: Δώστε ανατροφοδότηση άμεσα και ιδιωτικά, όποτε είναι δυνατόν.</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Συνεργαστείτε για την εξεύρεση λύσεων</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Εξασκηθείτε στην ενσυναίσθηση</a:t>
            </a:r>
          </a:p>
          <a:p>
            <a:pPr marL="622300" indent="-558800" algn="just">
              <a:lnSpc>
                <a:spcPct val="150000"/>
              </a:lnSpc>
              <a:spcBef>
                <a:spcPts val="1200"/>
              </a:spcBef>
              <a:buClr>
                <a:srgbClr val="04A6C2"/>
              </a:buClr>
              <a:buSzPts val="1800"/>
              <a:buFont typeface="Helvetica"/>
              <a:buChar char="⮚"/>
              <a:defRPr sz="1800">
                <a:latin typeface="Calibri"/>
                <a:ea typeface="Calibri"/>
                <a:cs typeface="Calibri"/>
                <a:sym typeface="Calibri"/>
              </a:defRPr>
            </a:pPr>
            <a:r>
              <a:t>Κάντε έλεγχο προόδου (Follow Up)</a:t>
            </a:r>
          </a:p>
        </p:txBody>
      </p:sp>
      <p:sp>
        <p:nvSpPr>
          <p:cNvPr id="265" name="Google Shape;310;g34519fc2d75_0_186"/>
          <p:cNvSpPr txBox="1">
            <a:spLocks noGrp="1"/>
          </p:cNvSpPr>
          <p:nvPr>
            <p:ph type="sldNum" sz="quarter" idx="2"/>
          </p:nvPr>
        </p:nvSpPr>
        <p:spPr>
          <a:xfrm>
            <a:off x="17595824" y="9790176"/>
            <a:ext cx="335826" cy="333048"/>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lvl1pPr>
              <a:defRPr sz="1800"/>
            </a:lvl1p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 name="Google Shape;316;p10"/>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70" name="Google Shape;317;p10"/>
          <p:cNvSpPr/>
          <p:nvPr/>
        </p:nvSpPr>
        <p:spPr>
          <a:xfrm rot="10800000">
            <a:off x="16764000" y="876300"/>
            <a:ext cx="1219200" cy="1219200"/>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71" name="Google Shape;318;p10"/>
          <p:cNvSpPr txBox="1"/>
          <p:nvPr/>
        </p:nvSpPr>
        <p:spPr>
          <a:xfrm>
            <a:off x="960125" y="1148176"/>
            <a:ext cx="15605750" cy="16418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400" b="1">
                <a:latin typeface="Calibri"/>
                <a:ea typeface="Calibri"/>
                <a:cs typeface="Calibri"/>
                <a:sym typeface="Calibri"/>
              </a:defRPr>
            </a:lvl1pPr>
          </a:lstStyle>
          <a:p>
            <a:r>
              <a:t>Επίλυση προβλημάτων και διαχείριση συγκρούσεων: Εργαλειοθήκη</a:t>
            </a:r>
          </a:p>
        </p:txBody>
      </p:sp>
      <p:sp>
        <p:nvSpPr>
          <p:cNvPr id="272" name="Google Shape;319;p10"/>
          <p:cNvSpPr txBox="1"/>
          <p:nvPr/>
        </p:nvSpPr>
        <p:spPr>
          <a:xfrm>
            <a:off x="960124" y="3195650"/>
            <a:ext cx="9186951" cy="50617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400" b="1">
                <a:latin typeface="Calibri"/>
                <a:ea typeface="Calibri"/>
                <a:cs typeface="Calibri"/>
                <a:sym typeface="Calibri"/>
              </a:defRPr>
            </a:pPr>
            <a:r>
              <a:t>Επίλυση προβλημάτων</a:t>
            </a:r>
          </a:p>
          <a:p>
            <a:pPr marL="622300" indent="-558800" algn="just">
              <a:lnSpc>
                <a:spcPct val="150000"/>
              </a:lnSpc>
              <a:buClr>
                <a:srgbClr val="04A6C2"/>
              </a:buClr>
              <a:buSzPts val="2400"/>
              <a:buFont typeface="Helvetica"/>
              <a:buChar char="⮚"/>
              <a:defRPr sz="2400">
                <a:latin typeface="Calibri"/>
                <a:ea typeface="Calibri"/>
                <a:cs typeface="Calibri"/>
                <a:sym typeface="Calibri"/>
              </a:defRPr>
            </a:pPr>
            <a:r>
              <a:t>Η ικανότητα μετατροπής του χάους σε επιτυχία, διασφαλίζοντας τη συνέχεια και τη διατήρηση της ακεραιότητας της παράστασης.</a:t>
            </a:r>
          </a:p>
          <a:p>
            <a:pPr indent="457200" algn="just">
              <a:lnSpc>
                <a:spcPct val="150000"/>
              </a:lnSpc>
              <a:defRPr sz="2400">
                <a:latin typeface="Calibri"/>
                <a:ea typeface="Calibri"/>
                <a:cs typeface="Calibri"/>
                <a:sym typeface="Calibri"/>
              </a:defRPr>
            </a:pPr>
            <a:endParaRPr/>
          </a:p>
          <a:p>
            <a:pPr marL="622300" indent="-558800" algn="just">
              <a:lnSpc>
                <a:spcPct val="150000"/>
              </a:lnSpc>
              <a:buClr>
                <a:srgbClr val="00B0F0"/>
              </a:buClr>
              <a:buSzPts val="2400"/>
              <a:buFont typeface="Calibri"/>
              <a:buChar char="⮚"/>
              <a:defRPr sz="2400">
                <a:latin typeface="Calibri"/>
                <a:ea typeface="Calibri"/>
                <a:cs typeface="Calibri"/>
                <a:sym typeface="Calibri"/>
              </a:defRPr>
            </a:pPr>
            <a:r>
              <a:t>Η βασική νοοτροπία: Εύρεση δημιουργικών λύσεων</a:t>
            </a:r>
          </a:p>
          <a:p>
            <a:pPr algn="just">
              <a:lnSpc>
                <a:spcPct val="150000"/>
              </a:lnSpc>
              <a:defRPr sz="2400">
                <a:latin typeface="Calibri"/>
                <a:ea typeface="Calibri"/>
                <a:cs typeface="Calibri"/>
                <a:sym typeface="Calibri"/>
              </a:defRPr>
            </a:pPr>
            <a:endParaRPr/>
          </a:p>
          <a:p>
            <a:pPr marL="622300" indent="-558800" algn="just">
              <a:lnSpc>
                <a:spcPct val="150000"/>
              </a:lnSpc>
              <a:buClr>
                <a:srgbClr val="00B0F0"/>
              </a:buClr>
              <a:buSzPts val="2400"/>
              <a:buFont typeface="Calibri"/>
              <a:buChar char="⮚"/>
              <a:defRPr sz="2400">
                <a:latin typeface="Calibri"/>
                <a:ea typeface="Calibri"/>
                <a:cs typeface="Calibri"/>
                <a:sym typeface="Calibri"/>
              </a:defRPr>
            </a:pPr>
            <a:r>
              <a:t>Η ομαδική διάσταση:</a:t>
            </a:r>
          </a:p>
          <a:p>
            <a:pPr marL="914400" lvl="1" indent="-387350" algn="just">
              <a:lnSpc>
                <a:spcPct val="150000"/>
              </a:lnSpc>
              <a:buClr>
                <a:srgbClr val="000000"/>
              </a:buClr>
              <a:buSzPts val="2400"/>
              <a:buFont typeface="Calibri"/>
              <a:buChar char="○"/>
              <a:defRPr sz="2400">
                <a:latin typeface="Calibri"/>
                <a:ea typeface="Calibri"/>
                <a:cs typeface="Calibri"/>
                <a:sym typeface="Calibri"/>
              </a:defRPr>
            </a:pPr>
            <a:r>
              <a:t>Διαχείριση των συναισθημάτων με εποικοδομητικό τρόπο</a:t>
            </a:r>
          </a:p>
          <a:p>
            <a:pPr marL="914400" lvl="1" indent="-387350" algn="just">
              <a:lnSpc>
                <a:spcPct val="150000"/>
              </a:lnSpc>
              <a:buClr>
                <a:srgbClr val="000000"/>
              </a:buClr>
              <a:buSzPts val="2400"/>
              <a:buFont typeface="Calibri"/>
              <a:buChar char="○"/>
              <a:defRPr sz="2400">
                <a:latin typeface="Calibri"/>
                <a:ea typeface="Calibri"/>
                <a:cs typeface="Calibri"/>
                <a:sym typeface="Calibri"/>
              </a:defRPr>
            </a:pPr>
            <a:r>
              <a:t>Καλλιέργεια του σεβασμού κατά τη διάρκεια του brainstorming</a:t>
            </a:r>
          </a:p>
          <a:p>
            <a:pPr marL="914400" lvl="1" indent="-387350" algn="just">
              <a:lnSpc>
                <a:spcPct val="150000"/>
              </a:lnSpc>
              <a:buClr>
                <a:srgbClr val="000000"/>
              </a:buClr>
              <a:buSzPts val="2400"/>
              <a:buFont typeface="Calibri"/>
              <a:buChar char="○"/>
              <a:defRPr sz="2400">
                <a:latin typeface="Calibri"/>
                <a:ea typeface="Calibri"/>
                <a:cs typeface="Calibri"/>
                <a:sym typeface="Calibri"/>
              </a:defRPr>
            </a:pPr>
            <a:r>
              <a:t>Προώθηση ψυχολογικής ασφάλειας</a:t>
            </a:r>
          </a:p>
        </p:txBody>
      </p:sp>
      <p:pic>
        <p:nvPicPr>
          <p:cNvPr id="273" name="Google Shape;320;p10" descr="Google Shape;320;p10"/>
          <p:cNvPicPr>
            <a:picLocks noChangeAspect="1"/>
          </p:cNvPicPr>
          <p:nvPr/>
        </p:nvPicPr>
        <p:blipFill>
          <a:blip r:embed="rId5"/>
          <a:stretch>
            <a:fillRect/>
          </a:stretch>
        </p:blipFill>
        <p:spPr>
          <a:xfrm>
            <a:off x="10439400" y="2997075"/>
            <a:ext cx="6806183" cy="6249300"/>
          </a:xfrm>
          <a:prstGeom prst="rect">
            <a:avLst/>
          </a:prstGeom>
          <a:ln w="12700">
            <a:miter lim="400000"/>
          </a:ln>
        </p:spPr>
      </p:pic>
      <p:sp>
        <p:nvSpPr>
          <p:cNvPr id="274" name="Google Shape;321;p10"/>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 name="Google Shape;327;g34519fc2d75_0_175"/>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79" name="Google Shape;328;g34519fc2d75_0_175"/>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80" name="Google Shape;329;g34519fc2d75_0_175"/>
          <p:cNvSpPr txBox="1"/>
          <p:nvPr/>
        </p:nvSpPr>
        <p:spPr>
          <a:xfrm>
            <a:off x="960125" y="1148176"/>
            <a:ext cx="15605750" cy="7909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400" b="1">
                <a:latin typeface="Calibri"/>
                <a:ea typeface="Calibri"/>
                <a:cs typeface="Calibri"/>
                <a:sym typeface="Calibri"/>
              </a:defRPr>
            </a:lvl1pPr>
          </a:lstStyle>
          <a:p>
            <a:r>
              <a:t>Επίλυση προβλημάτων και διαχείριση συγκρούσεων</a:t>
            </a:r>
          </a:p>
        </p:txBody>
      </p:sp>
      <p:sp>
        <p:nvSpPr>
          <p:cNvPr id="281" name="Google Shape;330;g34519fc2d75_0_175"/>
          <p:cNvSpPr txBox="1"/>
          <p:nvPr/>
        </p:nvSpPr>
        <p:spPr>
          <a:xfrm>
            <a:off x="960124" y="2365300"/>
            <a:ext cx="16220451" cy="60993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400" b="1">
                <a:latin typeface="Calibri"/>
                <a:ea typeface="Calibri"/>
                <a:cs typeface="Calibri"/>
                <a:sym typeface="Calibri"/>
              </a:defRPr>
            </a:pPr>
            <a:r>
              <a:t>Διαχείριση συγκρούσεων</a:t>
            </a:r>
          </a:p>
          <a:p>
            <a:pPr algn="just">
              <a:lnSpc>
                <a:spcPct val="150000"/>
              </a:lnSpc>
              <a:defRPr sz="2400" b="1">
                <a:latin typeface="Calibri"/>
                <a:ea typeface="Calibri"/>
                <a:cs typeface="Calibri"/>
                <a:sym typeface="Calibri"/>
              </a:defRPr>
            </a:pPr>
            <a:endParaRPr/>
          </a:p>
          <a:p>
            <a:pPr marL="622300" indent="-558800" algn="just">
              <a:lnSpc>
                <a:spcPct val="150000"/>
              </a:lnSpc>
              <a:buClr>
                <a:srgbClr val="04A6C2"/>
              </a:buClr>
              <a:buSzPts val="2400"/>
              <a:buFont typeface="Helvetica"/>
              <a:buChar char="⮚"/>
              <a:defRPr sz="2400">
                <a:latin typeface="Calibri"/>
                <a:ea typeface="Calibri"/>
                <a:cs typeface="Calibri"/>
                <a:sym typeface="Calibri"/>
              </a:defRPr>
            </a:pPr>
            <a:r>
              <a:t>Επίλυση διαφωνιών σε ένα απαιτητικό, συνεργατικό περιβάλλον, ώστε οι συγκρούσεις να μην διαταράσσουν τη δημιουργική διαδικασία ή την επιτυχία της παραγωγής.</a:t>
            </a:r>
          </a:p>
          <a:p>
            <a:pPr algn="just">
              <a:lnSpc>
                <a:spcPct val="150000"/>
              </a:lnSpc>
              <a:defRPr sz="2400">
                <a:latin typeface="Calibri"/>
                <a:ea typeface="Calibri"/>
                <a:cs typeface="Calibri"/>
                <a:sym typeface="Calibri"/>
              </a:defRPr>
            </a:pPr>
            <a:endParaRPr/>
          </a:p>
          <a:p>
            <a:pPr algn="just">
              <a:lnSpc>
                <a:spcPct val="150000"/>
              </a:lnSpc>
              <a:defRPr sz="2400" b="1">
                <a:latin typeface="Calibri"/>
                <a:ea typeface="Calibri"/>
                <a:cs typeface="Calibri"/>
                <a:sym typeface="Calibri"/>
              </a:defRPr>
            </a:pPr>
            <a:r>
              <a:t>Συμπεριφορές συγκρούσεων (προσεγγίσεις)</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Συνεργασία </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Αποφυγή </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Προσαρμογή</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Ανταγωνισμός</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Συμβιβασμός</a:t>
            </a:r>
          </a:p>
        </p:txBody>
      </p:sp>
      <p:sp>
        <p:nvSpPr>
          <p:cNvPr id="282" name="Google Shape;331;g34519fc2d75_0_175"/>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
        <p:nvSpPr>
          <p:cNvPr id="283" name="Google Shape;332;g34519fc2d75_0_175"/>
          <p:cNvSpPr txBox="1"/>
          <p:nvPr/>
        </p:nvSpPr>
        <p:spPr>
          <a:xfrm>
            <a:off x="6640073" y="5120675"/>
            <a:ext cx="4349346" cy="50617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400" b="1">
                <a:latin typeface="Calibri"/>
                <a:ea typeface="Calibri"/>
                <a:cs typeface="Calibri"/>
                <a:sym typeface="Calibri"/>
              </a:defRPr>
            </a:pPr>
            <a:r>
              <a:t>Τεχνικές επίλυσης συγκρούσεων</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Αποτελεσματική επικοινωνία</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Ενεργητική ακρόαση</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Διαπραγμάτευση και διαμεσολάβηση</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Συναισθηματική νοημοσύνη</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Σαφής καθορισμός ρόλων</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 Διαχείριση χρόνου</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 Εστίαση σε κοινούς στόχους</a:t>
            </a:r>
          </a:p>
        </p:txBody>
      </p:sp>
      <p:sp>
        <p:nvSpPr>
          <p:cNvPr id="284" name="Google Shape;333;g34519fc2d75_0_175"/>
          <p:cNvSpPr txBox="1"/>
          <p:nvPr/>
        </p:nvSpPr>
        <p:spPr>
          <a:xfrm>
            <a:off x="12534124" y="5192100"/>
            <a:ext cx="4031751" cy="298650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400" b="1">
                <a:latin typeface="Calibri"/>
                <a:ea typeface="Calibri"/>
                <a:cs typeface="Calibri"/>
                <a:sym typeface="Calibri"/>
              </a:defRPr>
            </a:pPr>
            <a:r>
              <a:t>Τεχνικές αποκλιμάκωσης</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Αναδιαμόρφωση/Αναδιατύπωση (Reframing) </a:t>
            </a:r>
          </a:p>
          <a:p>
            <a:pPr marL="622300" indent="-558800" algn="just">
              <a:lnSpc>
                <a:spcPct val="150000"/>
              </a:lnSpc>
              <a:buClr>
                <a:srgbClr val="04A6C2"/>
              </a:buClr>
              <a:buSzPts val="2400"/>
              <a:buFont typeface="Calibri"/>
              <a:buChar char="⮚"/>
              <a:defRPr sz="2400">
                <a:latin typeface="Calibri"/>
                <a:ea typeface="Calibri"/>
                <a:cs typeface="Calibri"/>
                <a:sym typeface="Calibri"/>
              </a:defRPr>
            </a:pPr>
            <a:r>
              <a:t>Μέθοδοι ηρεμίας</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 name="Google Shape;339;g34519fc2d75_0_67"/>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89" name="Google Shape;340;g34519fc2d75_0_67"/>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90" name="Google Shape;341;g34519fc2d75_0_67"/>
          <p:cNvSpPr txBox="1"/>
          <p:nvPr/>
        </p:nvSpPr>
        <p:spPr>
          <a:xfrm>
            <a:off x="960125" y="1148176"/>
            <a:ext cx="15605750" cy="16418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400" b="1">
                <a:latin typeface="Calibri"/>
                <a:ea typeface="Calibri"/>
                <a:cs typeface="Calibri"/>
                <a:sym typeface="Calibri"/>
              </a:defRPr>
            </a:lvl1pPr>
          </a:lstStyle>
          <a:p>
            <a:r>
              <a:t>Διαπραγμάτευση και διαχείριση αλλαγών: Βασικές αρχές και στρατηγικές διευκόλυνσης</a:t>
            </a:r>
          </a:p>
        </p:txBody>
      </p:sp>
      <p:sp>
        <p:nvSpPr>
          <p:cNvPr id="291" name="Google Shape;342;g34519fc2d75_0_67"/>
          <p:cNvSpPr txBox="1"/>
          <p:nvPr/>
        </p:nvSpPr>
        <p:spPr>
          <a:xfrm>
            <a:off x="960125" y="3195649"/>
            <a:ext cx="6833150" cy="59701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500" b="1">
                <a:latin typeface="Calibri"/>
                <a:ea typeface="Calibri"/>
                <a:cs typeface="Calibri"/>
                <a:sym typeface="Calibri"/>
              </a:defRPr>
            </a:pPr>
            <a:r>
              <a:t>Διαπραγμάτευση</a:t>
            </a:r>
          </a:p>
          <a:p>
            <a:pPr marL="622300" indent="-558800" algn="just">
              <a:lnSpc>
                <a:spcPct val="150000"/>
              </a:lnSpc>
              <a:buClr>
                <a:srgbClr val="04A6C2"/>
              </a:buClr>
              <a:buSzPts val="2500"/>
              <a:buFont typeface="Helvetica"/>
              <a:buChar char="⮚"/>
              <a:defRPr sz="2500">
                <a:latin typeface="Calibri"/>
                <a:ea typeface="Calibri"/>
                <a:cs typeface="Calibri"/>
                <a:sym typeface="Calibri"/>
              </a:defRPr>
            </a:pPr>
            <a:r>
              <a:t>Μια θεμελιώδης δεξιότητα ζωής, που χρησιμοποιείται φυσικά καθημερινά, αλλά συχνά υποτιμάται επαγγελματικά. </a:t>
            </a:r>
          </a:p>
          <a:p>
            <a:pPr marL="622300" indent="-558800" algn="just">
              <a:lnSpc>
                <a:spcPct val="150000"/>
              </a:lnSpc>
              <a:buClr>
                <a:srgbClr val="04A6C2"/>
              </a:buClr>
              <a:buSzPts val="2500"/>
              <a:buFont typeface="Helvetica"/>
              <a:buChar char="⮚"/>
              <a:defRPr sz="2500">
                <a:latin typeface="Calibri"/>
                <a:ea typeface="Calibri"/>
                <a:cs typeface="Calibri"/>
                <a:sym typeface="Calibri"/>
              </a:defRPr>
            </a:pPr>
            <a:r>
              <a:t>Στις παραστατικές τέχνες, είναι μια συζήτηση, μια ανταλλαγή απόψεων για την εξεύρεση κοινού εδάφους που εξασφαλίζει ότι όλα τα μέρη αισθάνονται ότι ακούγονται, ότι τα σέβονται και είναι ικανοποιημένα. </a:t>
            </a:r>
          </a:p>
          <a:p>
            <a:pPr marL="622300" indent="-558800" algn="just">
              <a:lnSpc>
                <a:spcPct val="150000"/>
              </a:lnSpc>
              <a:buClr>
                <a:srgbClr val="04A6C2"/>
              </a:buClr>
              <a:buSzPts val="2500"/>
              <a:buFont typeface="Helvetica"/>
              <a:buChar char="⮚"/>
              <a:defRPr sz="2500">
                <a:latin typeface="Calibri"/>
                <a:ea typeface="Calibri"/>
                <a:cs typeface="Calibri"/>
                <a:sym typeface="Calibri"/>
              </a:defRPr>
            </a:pPr>
            <a:r>
              <a:t>Τεχνικές διαπραγμάτευσης</a:t>
            </a:r>
          </a:p>
          <a:p>
            <a:pPr marL="622300" indent="-558800" algn="just">
              <a:lnSpc>
                <a:spcPct val="150000"/>
              </a:lnSpc>
              <a:buClr>
                <a:srgbClr val="04A6C2"/>
              </a:buClr>
              <a:buSzPts val="2500"/>
              <a:buFont typeface="Calibri"/>
              <a:buChar char="⮚"/>
              <a:defRPr sz="2500">
                <a:latin typeface="Calibri"/>
                <a:ea typeface="Calibri"/>
                <a:cs typeface="Calibri"/>
                <a:sym typeface="Calibri"/>
              </a:defRPr>
            </a:pPr>
            <a:r>
              <a:t>Επικοινωνία PULL</a:t>
            </a:r>
          </a:p>
        </p:txBody>
      </p:sp>
      <p:sp>
        <p:nvSpPr>
          <p:cNvPr id="292" name="Google Shape;343;g34519fc2d75_0_67"/>
          <p:cNvSpPr txBox="1"/>
          <p:nvPr/>
        </p:nvSpPr>
        <p:spPr>
          <a:xfrm>
            <a:off x="8370324" y="3195650"/>
            <a:ext cx="9249651" cy="65256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500" b="1">
                <a:latin typeface="Calibri"/>
                <a:ea typeface="Calibri"/>
                <a:cs typeface="Calibri"/>
                <a:sym typeface="Calibri"/>
              </a:defRPr>
            </a:pPr>
            <a:r>
              <a:t>Διαχείριση αλλαγών</a:t>
            </a:r>
          </a:p>
          <a:p>
            <a:pPr marL="622300" indent="-558800" algn="just">
              <a:lnSpc>
                <a:spcPct val="150000"/>
              </a:lnSpc>
              <a:buClr>
                <a:srgbClr val="04A6C2"/>
              </a:buClr>
              <a:buSzPts val="2500"/>
              <a:buFont typeface="Helvetica"/>
              <a:buChar char="⮚"/>
              <a:defRPr sz="2500">
                <a:latin typeface="Calibri"/>
                <a:ea typeface="Calibri"/>
                <a:cs typeface="Calibri"/>
                <a:sym typeface="Calibri"/>
              </a:defRPr>
            </a:pPr>
            <a:r>
              <a:t>Στον απρόβλεπτο τομέα των παραστατικών τεχνών, η διαχείριση της αλλαγής απαιτεί εμπιστοσύνη, ανθεκτικότητα και ευελιξία για να μετατρέψει τις προκλήσεις σε ανάπτυξη.  </a:t>
            </a:r>
          </a:p>
          <a:p>
            <a:pPr marL="622300" indent="-558800" algn="just">
              <a:lnSpc>
                <a:spcPct val="150000"/>
              </a:lnSpc>
              <a:buClr>
                <a:srgbClr val="04A6C2"/>
              </a:buClr>
              <a:buSzPts val="2500"/>
              <a:buFont typeface="Helvetica"/>
              <a:buChar char="⮚"/>
              <a:defRPr sz="2500">
                <a:latin typeface="Calibri"/>
                <a:ea typeface="Calibri"/>
                <a:cs typeface="Calibri"/>
                <a:sym typeface="Calibri"/>
              </a:defRPr>
            </a:pPr>
            <a:r>
              <a:t>Τα βασικά στοιχεία για τα θεμέλια της αλλαγής είναι η εμπιστοσύνη και η ανθεκτικότητα για την σκόπιμη πλοήγηση στην αλλαγή, ώστε οι ομάδες να μπορούν να αναπτυχθούν μέσω αυτής.</a:t>
            </a:r>
          </a:p>
          <a:p>
            <a:pPr marL="622300" indent="-558800" algn="just">
              <a:lnSpc>
                <a:spcPct val="150000"/>
              </a:lnSpc>
              <a:buClr>
                <a:srgbClr val="04A6C2"/>
              </a:buClr>
              <a:buSzPts val="2500"/>
              <a:buFont typeface="Calibri"/>
              <a:buChar char="⮚"/>
              <a:defRPr sz="2500">
                <a:latin typeface="Calibri"/>
                <a:ea typeface="Calibri"/>
                <a:cs typeface="Calibri"/>
                <a:sym typeface="Calibri"/>
              </a:defRPr>
            </a:pPr>
            <a:r>
              <a:t>Υιοθέτηση ευελιξίας</a:t>
            </a:r>
          </a:p>
          <a:p>
            <a:pPr marL="622300" indent="-558800" algn="just">
              <a:lnSpc>
                <a:spcPct val="150000"/>
              </a:lnSpc>
              <a:buClr>
                <a:srgbClr val="04A6C2"/>
              </a:buClr>
              <a:buSzPts val="2500"/>
              <a:buFont typeface="Calibri"/>
              <a:buChar char="⮚"/>
              <a:defRPr sz="2500">
                <a:latin typeface="Calibri"/>
                <a:ea typeface="Calibri"/>
                <a:cs typeface="Calibri"/>
                <a:sym typeface="Calibri"/>
              </a:defRPr>
            </a:pPr>
            <a:r>
              <a:t>Πλοήγηση στις μεταβάσεις: Το μοντέλο Bridges</a:t>
            </a:r>
          </a:p>
          <a:p>
            <a:pPr marL="622300" indent="-558800" algn="just">
              <a:lnSpc>
                <a:spcPct val="150000"/>
              </a:lnSpc>
              <a:buClr>
                <a:srgbClr val="04A6C2"/>
              </a:buClr>
              <a:buSzPts val="2500"/>
              <a:buFont typeface="Calibri"/>
              <a:buChar char="⮚"/>
              <a:defRPr sz="2500">
                <a:latin typeface="Calibri"/>
                <a:ea typeface="Calibri"/>
                <a:cs typeface="Calibri"/>
                <a:sym typeface="Calibri"/>
              </a:defRPr>
            </a:pPr>
            <a:r>
              <a:t>Εργαλείο για συνεχή βελτίωση: Ο κύκλος PDCA (Plan–Do–Check–Act) (κύκλος Σχεδιασμού-Εκτέλεσης-Ελέγχου-Δράσης)</a:t>
            </a:r>
          </a:p>
        </p:txBody>
      </p:sp>
      <p:sp>
        <p:nvSpPr>
          <p:cNvPr id="293" name="Google Shape;344;g34519fc2d75_0_67"/>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Freeform 2"/>
          <p:cNvSpPr/>
          <p:nvPr/>
        </p:nvSpPr>
        <p:spPr>
          <a:xfrm rot="5400000" flipV="1">
            <a:off x="-4991100" y="2171699"/>
            <a:ext cx="10287001" cy="5943602"/>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98" name="Freeform 3"/>
          <p:cNvSpPr/>
          <p:nvPr/>
        </p:nvSpPr>
        <p:spPr>
          <a:xfrm rot="10800000">
            <a:off x="304800" y="547419"/>
            <a:ext cx="1219200" cy="1219201"/>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299" name="TextBox 4"/>
          <p:cNvSpPr txBox="1"/>
          <p:nvPr/>
        </p:nvSpPr>
        <p:spPr>
          <a:xfrm>
            <a:off x="1874520" y="3009900"/>
            <a:ext cx="8442960"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latin typeface="Calibri"/>
                <a:ea typeface="Calibri"/>
                <a:cs typeface="Calibri"/>
                <a:sym typeface="Calibri"/>
              </a:defRPr>
            </a:lvl1pPr>
          </a:lstStyle>
          <a:p>
            <a:r>
              <a:t>Δραστηριότητα C2.A1</a:t>
            </a:r>
          </a:p>
        </p:txBody>
      </p:sp>
      <p:sp>
        <p:nvSpPr>
          <p:cNvPr id="300" name="TextBox 6"/>
          <p:cNvSpPr txBox="1"/>
          <p:nvPr/>
        </p:nvSpPr>
        <p:spPr>
          <a:xfrm>
            <a:off x="1874520" y="3948619"/>
            <a:ext cx="15774726" cy="6638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4500" b="1">
                <a:solidFill>
                  <a:srgbClr val="569938"/>
                </a:solidFill>
                <a:latin typeface="Calibri"/>
                <a:ea typeface="Calibri"/>
                <a:cs typeface="Calibri"/>
                <a:sym typeface="Calibri"/>
              </a:defRPr>
            </a:lvl1pPr>
          </a:lstStyle>
          <a:p>
            <a:r>
              <a:t>Αντιμετωπίζοντας την αλλαγή ως ευέλικτοι εκπαιδευτές</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 name="Google Shape;350;g34519fc2d75_0_302"/>
          <p:cNvSpPr txBox="1"/>
          <p:nvPr/>
        </p:nvSpPr>
        <p:spPr>
          <a:xfrm>
            <a:off x="6839825" y="2244811"/>
            <a:ext cx="4608351" cy="57973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spAutoFit/>
          </a:bodyPr>
          <a:lstStyle/>
          <a:p>
            <a:pPr algn="ctr">
              <a:lnSpc>
                <a:spcPct val="90000"/>
              </a:lnSpc>
              <a:defRPr sz="5000" b="1">
                <a:latin typeface="Calibri"/>
                <a:ea typeface="Calibri"/>
                <a:cs typeface="Calibri"/>
                <a:sym typeface="Calibri"/>
              </a:defRPr>
            </a:pPr>
            <a:r>
              <a:t>Μάθημα 3: </a:t>
            </a:r>
          </a:p>
          <a:p>
            <a:pPr algn="ctr">
              <a:lnSpc>
                <a:spcPct val="90000"/>
              </a:lnSpc>
              <a:defRPr sz="5000" b="1">
                <a:latin typeface="Calibri"/>
                <a:ea typeface="Calibri"/>
                <a:cs typeface="Calibri"/>
                <a:sym typeface="Calibri"/>
              </a:defRPr>
            </a:pPr>
            <a:r>
              <a:t>Εξουσία, DEI και ανθεκτικότητα: Κατανόηση της πολυπλοκότητας και της προσαρμοστικότητας</a:t>
            </a:r>
          </a:p>
        </p:txBody>
      </p:sp>
      <p:sp>
        <p:nvSpPr>
          <p:cNvPr id="303" name="Google Shape;351;g34519fc2d75_0_30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a:p>
        </p:txBody>
      </p:sp>
      <p:pic>
        <p:nvPicPr>
          <p:cNvPr id="304" name="Screenshot 2025-08-11 122004.pngGoogle Shape;352;g34519fc2d75_0_302" descr="Screenshot 2025-08-11 122004.pngGoogle Shape;352;g34519fc2d75_0_302"/>
          <p:cNvPicPr>
            <a:picLocks noChangeAspect="1"/>
          </p:cNvPicPr>
          <p:nvPr/>
        </p:nvPicPr>
        <p:blipFill>
          <a:blip r:embed="rId2"/>
          <a:stretch>
            <a:fillRect/>
          </a:stretch>
        </p:blipFill>
        <p:spPr>
          <a:xfrm>
            <a:off x="-170725" y="0"/>
            <a:ext cx="6948748" cy="10287000"/>
          </a:xfrm>
          <a:prstGeom prst="rect">
            <a:avLst/>
          </a:prstGeom>
          <a:ln w="12700">
            <a:miter lim="400000"/>
          </a:ln>
        </p:spPr>
      </p:pic>
      <p:pic>
        <p:nvPicPr>
          <p:cNvPr id="305" name="Screenshot 2025-08-11 111941.pngGoogle Shape;353;g34519fc2d75_0_302" descr="Screenshot 2025-08-11 111941.pngGoogle Shape;353;g34519fc2d75_0_302"/>
          <p:cNvPicPr>
            <a:picLocks noChangeAspect="1"/>
          </p:cNvPicPr>
          <p:nvPr/>
        </p:nvPicPr>
        <p:blipFill>
          <a:blip r:embed="rId3"/>
          <a:stretch>
            <a:fillRect/>
          </a:stretch>
        </p:blipFill>
        <p:spPr>
          <a:xfrm>
            <a:off x="11493899" y="-77156"/>
            <a:ext cx="6880651" cy="10364158"/>
          </a:xfrm>
          <a:prstGeom prst="rect">
            <a:avLst/>
          </a:prstGeom>
          <a:ln w="12700">
            <a:miter lim="400000"/>
          </a:ln>
        </p:spPr>
      </p:pic>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 name="Freeform 2"/>
          <p:cNvSpPr/>
          <p:nvPr/>
        </p:nvSpPr>
        <p:spPr>
          <a:xfrm flipV="1">
            <a:off x="-1049177" y="-5534234"/>
            <a:ext cx="19829347" cy="8576194"/>
          </a:xfrm>
          <a:prstGeom prst="rect">
            <a:avLst/>
          </a:prstGeom>
          <a:blipFill>
            <a:blip r:embed="rId3"/>
            <a:stretch>
              <a:fillRect/>
            </a:stretch>
          </a:blipFill>
          <a:ln w="12700">
            <a:miter lim="400000"/>
          </a:ln>
        </p:spPr>
        <p:txBody>
          <a:bodyPr lIns="45719" rIns="45719"/>
          <a:lstStyle/>
          <a:p>
            <a:endParaRPr/>
          </a:p>
        </p:txBody>
      </p:sp>
      <p:sp>
        <p:nvSpPr>
          <p:cNvPr id="308" name="Freeform 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endParaRPr/>
          </a:p>
        </p:txBody>
      </p:sp>
      <p:sp>
        <p:nvSpPr>
          <p:cNvPr id="309" name="TextBox 3"/>
          <p:cNvSpPr txBox="1"/>
          <p:nvPr/>
        </p:nvSpPr>
        <p:spPr>
          <a:xfrm>
            <a:off x="2319687" y="4990000"/>
            <a:ext cx="14960066" cy="42161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Προετοιμασία εκπαιδευτών - Μάθηση στον Χώρο: Σχεδιασμός συμπεριληπτικών περιβαλλόντων μάθησης και ενεργοποίηση των συμμετεχόντων</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Πλοήγηση στις σχέσεις εξουσίας </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Έννοιες και στρατηγικές DEI </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Δημιουργία προσαρμοστικής νοοτροπίας και ανθεκτικότητας: πρακτικές συμβουλές και στρατηγικές</a:t>
            </a:r>
          </a:p>
        </p:txBody>
      </p:sp>
      <p:sp>
        <p:nvSpPr>
          <p:cNvPr id="310" name="TextBox 4"/>
          <p:cNvSpPr txBox="1"/>
          <p:nvPr/>
        </p:nvSpPr>
        <p:spPr>
          <a:xfrm>
            <a:off x="2179320" y="4000500"/>
            <a:ext cx="14310361" cy="881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500" b="1"/>
            </a:lvl1pPr>
          </a:lstStyle>
          <a:p>
            <a:r>
              <a:t>Θέματα του μαθήματος 3</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 name="Google Shape;359;g34519fc2d75_0_82"/>
          <p:cNvSpPr/>
          <p:nvPr/>
        </p:nvSpPr>
        <p:spPr>
          <a:xfrm rot="10800000" flipH="1">
            <a:off x="-1541349" y="-69404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15" name="Google Shape;360;g34519fc2d75_0_82"/>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16" name="Google Shape;361;g34519fc2d75_0_82"/>
          <p:cNvSpPr txBox="1"/>
          <p:nvPr/>
        </p:nvSpPr>
        <p:spPr>
          <a:xfrm>
            <a:off x="1113750" y="1869413"/>
            <a:ext cx="15605750" cy="7909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r">
              <a:defRPr sz="5400" b="1">
                <a:latin typeface="Calibri"/>
                <a:ea typeface="Calibri"/>
                <a:cs typeface="Calibri"/>
                <a:sym typeface="Calibri"/>
              </a:defRPr>
            </a:lvl1pPr>
          </a:lstStyle>
          <a:p>
            <a:r>
              <a:t>Πλοήγηση στις σχέσεις εξουσίας και τη διάκριση</a:t>
            </a:r>
          </a:p>
        </p:txBody>
      </p:sp>
      <p:sp>
        <p:nvSpPr>
          <p:cNvPr id="317" name="Google Shape;362;g34519fc2d75_0_82"/>
          <p:cNvSpPr txBox="1"/>
          <p:nvPr/>
        </p:nvSpPr>
        <p:spPr>
          <a:xfrm>
            <a:off x="960124" y="3749199"/>
            <a:ext cx="5836852" cy="47246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3500" b="1">
                <a:latin typeface="Calibri"/>
                <a:ea typeface="Calibri"/>
                <a:cs typeface="Calibri"/>
                <a:sym typeface="Calibri"/>
              </a:defRPr>
            </a:pPr>
            <a:r>
              <a:t>Πού βρίσκεται η εξουσία:</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Άτυπες ιεραρχίες</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Άγραφοι κανόνες και πολιτισμικές νόρμες</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Άτυπα δίκτυα</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Πυλωροί (Gatekeepers)</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Εξωτερικές επιρροές</a:t>
            </a:r>
          </a:p>
        </p:txBody>
      </p:sp>
      <p:sp>
        <p:nvSpPr>
          <p:cNvPr id="318" name="Google Shape;363;g34519fc2d75_0_82"/>
          <p:cNvSpPr txBox="1"/>
          <p:nvPr/>
        </p:nvSpPr>
        <p:spPr>
          <a:xfrm>
            <a:off x="8477974" y="3749199"/>
            <a:ext cx="8913351" cy="423136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3500" b="1">
                <a:latin typeface="Calibri"/>
                <a:ea typeface="Calibri"/>
                <a:cs typeface="Calibri"/>
                <a:sym typeface="Calibri"/>
              </a:defRPr>
            </a:pPr>
            <a:r>
              <a:t>Γιατί η κατανόηση της εξουσίας είναι σημαντική για τις ομάδες:</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Επίδραση στη συνεργασία</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Λήψη αποφάσεων</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Ένταξη και αποκλεισμός</a:t>
            </a:r>
          </a:p>
          <a:p>
            <a:pPr marL="622300" indent="-558800" algn="just">
              <a:lnSpc>
                <a:spcPct val="150000"/>
              </a:lnSpc>
              <a:spcBef>
                <a:spcPts val="1200"/>
              </a:spcBef>
              <a:buClr>
                <a:srgbClr val="04A6C2"/>
              </a:buClr>
              <a:buSzPts val="2500"/>
              <a:buFont typeface="Calibri"/>
              <a:buChar char="⮚"/>
              <a:defRPr sz="2500">
                <a:latin typeface="Calibri"/>
                <a:ea typeface="Calibri"/>
                <a:cs typeface="Calibri"/>
                <a:sym typeface="Calibri"/>
              </a:defRPr>
            </a:pPr>
            <a:r>
              <a:t>Διακρίσεις</a:t>
            </a:r>
          </a:p>
        </p:txBody>
      </p:sp>
      <p:sp>
        <p:nvSpPr>
          <p:cNvPr id="319" name="Google Shape;364;g34519fc2d75_0_8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28</a:t>
            </a:fld>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 name="Google Shape;370;g34519fc2d75_0_157"/>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24" name="Google Shape;371;g34519fc2d75_0_157"/>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25" name="Google Shape;372;g34519fc2d75_0_157"/>
          <p:cNvSpPr txBox="1"/>
          <p:nvPr/>
        </p:nvSpPr>
        <p:spPr>
          <a:xfrm>
            <a:off x="960125" y="1148176"/>
            <a:ext cx="15605750" cy="7909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r">
              <a:defRPr sz="5400" b="1">
                <a:latin typeface="Calibri"/>
                <a:ea typeface="Calibri"/>
                <a:cs typeface="Calibri"/>
                <a:sym typeface="Calibri"/>
              </a:defRPr>
            </a:lvl1pPr>
          </a:lstStyle>
          <a:p>
            <a:r>
              <a:t>Πλοήγηση στις σχέσεις εξουσίας και τις διακρίσεις</a:t>
            </a:r>
          </a:p>
        </p:txBody>
      </p:sp>
      <p:sp>
        <p:nvSpPr>
          <p:cNvPr id="326" name="Google Shape;373;g34519fc2d75_0_157"/>
          <p:cNvSpPr txBox="1"/>
          <p:nvPr/>
        </p:nvSpPr>
        <p:spPr>
          <a:xfrm>
            <a:off x="960124" y="2666870"/>
            <a:ext cx="8936751" cy="69521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400" b="1">
                <a:latin typeface="Calibri"/>
                <a:ea typeface="Calibri"/>
                <a:cs typeface="Calibri"/>
                <a:sym typeface="Calibri"/>
              </a:defRPr>
            </a:pPr>
            <a:r>
              <a:t>Πώς να προσαρμοστεί κανείς για να προωθήσει ισότιμες δυναμικές στην πράξη;</a:t>
            </a:r>
          </a:p>
          <a:p>
            <a:pPr marL="622300" indent="-558800" algn="just">
              <a:lnSpc>
                <a:spcPct val="150000"/>
              </a:lnSpc>
              <a:spcBef>
                <a:spcPts val="1200"/>
              </a:spcBef>
              <a:buClr>
                <a:srgbClr val="04A6C2"/>
              </a:buClr>
              <a:buSzPts val="2400"/>
              <a:buFont typeface="Calibri"/>
              <a:buChar char="⮚"/>
              <a:defRPr sz="2400">
                <a:latin typeface="Calibri"/>
                <a:ea typeface="Calibri"/>
                <a:cs typeface="Calibri"/>
                <a:sym typeface="Calibri"/>
              </a:defRPr>
            </a:pPr>
            <a:r>
              <a:t>Προώθηση της ευαισθητοποίησης</a:t>
            </a:r>
          </a:p>
          <a:p>
            <a:pPr marL="622300" indent="-558800" algn="just">
              <a:lnSpc>
                <a:spcPct val="150000"/>
              </a:lnSpc>
              <a:spcBef>
                <a:spcPts val="1200"/>
              </a:spcBef>
              <a:buClr>
                <a:srgbClr val="04A6C2"/>
              </a:buClr>
              <a:buSzPts val="2400"/>
              <a:buFont typeface="Calibri"/>
              <a:buChar char="⮚"/>
              <a:defRPr sz="2400">
                <a:latin typeface="Calibri"/>
                <a:ea typeface="Calibri"/>
                <a:cs typeface="Calibri"/>
                <a:sym typeface="Calibri"/>
              </a:defRPr>
            </a:pPr>
            <a:r>
              <a:t>Αμφισβητήστε τα άρρητα</a:t>
            </a:r>
          </a:p>
          <a:p>
            <a:pPr marL="622300" indent="-558800" algn="just">
              <a:lnSpc>
                <a:spcPct val="150000"/>
              </a:lnSpc>
              <a:spcBef>
                <a:spcPts val="1200"/>
              </a:spcBef>
              <a:buClr>
                <a:srgbClr val="04A6C2"/>
              </a:buClr>
              <a:buSzPts val="2400"/>
              <a:buFont typeface="Calibri"/>
              <a:buChar char="⮚"/>
              <a:defRPr sz="2400">
                <a:latin typeface="Calibri"/>
                <a:ea typeface="Calibri"/>
                <a:cs typeface="Calibri"/>
                <a:sym typeface="Calibri"/>
              </a:defRPr>
            </a:pPr>
            <a:r>
              <a:t>Υποστηρίξτε τη διαφάνεια</a:t>
            </a:r>
          </a:p>
          <a:p>
            <a:pPr marL="622300" indent="-558800" algn="just">
              <a:lnSpc>
                <a:spcPct val="150000"/>
              </a:lnSpc>
              <a:spcBef>
                <a:spcPts val="1200"/>
              </a:spcBef>
              <a:buClr>
                <a:srgbClr val="04A6C2"/>
              </a:buClr>
              <a:buSzPts val="2400"/>
              <a:buFont typeface="Calibri"/>
              <a:buChar char="⮚"/>
              <a:defRPr sz="2400">
                <a:latin typeface="Calibri"/>
                <a:ea typeface="Calibri"/>
                <a:cs typeface="Calibri"/>
                <a:sym typeface="Calibri"/>
              </a:defRPr>
            </a:pPr>
            <a:r>
              <a:t>Χτίστε συμπεριληπτικά δίκτυα</a:t>
            </a:r>
          </a:p>
          <a:p>
            <a:pPr marL="622300" indent="-558800" algn="just">
              <a:lnSpc>
                <a:spcPct val="150000"/>
              </a:lnSpc>
              <a:spcBef>
                <a:spcPts val="1200"/>
              </a:spcBef>
              <a:buClr>
                <a:srgbClr val="04A6C2"/>
              </a:buClr>
              <a:buSzPts val="2400"/>
              <a:buFont typeface="Calibri"/>
              <a:buChar char="⮚"/>
              <a:defRPr sz="2400">
                <a:latin typeface="Calibri"/>
                <a:ea typeface="Calibri"/>
                <a:cs typeface="Calibri"/>
                <a:sym typeface="Calibri"/>
              </a:defRPr>
            </a:pPr>
            <a:r>
              <a:t>Ενδυναμώστε τις εποικοδομητικές δράσεις:</a:t>
            </a:r>
          </a:p>
          <a:p>
            <a:pPr marL="2286000" lvl="4" indent="-387350" algn="just">
              <a:lnSpc>
                <a:spcPct val="150000"/>
              </a:lnSpc>
              <a:spcBef>
                <a:spcPts val="1200"/>
              </a:spcBef>
              <a:buClr>
                <a:srgbClr val="04A6C2"/>
              </a:buClr>
              <a:buSzPts val="2400"/>
              <a:buFont typeface="Calibri"/>
              <a:buChar char="○"/>
              <a:defRPr sz="2400">
                <a:latin typeface="Calibri"/>
                <a:ea typeface="Calibri"/>
                <a:cs typeface="Calibri"/>
                <a:sym typeface="Calibri"/>
              </a:defRPr>
            </a:pPr>
            <a:r>
              <a:t>Εκφράστε την άποψή σας</a:t>
            </a:r>
          </a:p>
          <a:p>
            <a:pPr marL="2286000" lvl="4" indent="-387350" algn="just">
              <a:lnSpc>
                <a:spcPct val="150000"/>
              </a:lnSpc>
              <a:spcBef>
                <a:spcPts val="1200"/>
              </a:spcBef>
              <a:buClr>
                <a:srgbClr val="04A6C2"/>
              </a:buClr>
              <a:buSzPts val="2400"/>
              <a:buFont typeface="Calibri"/>
              <a:buChar char="○"/>
              <a:defRPr sz="2400">
                <a:latin typeface="Calibri"/>
                <a:ea typeface="Calibri"/>
                <a:cs typeface="Calibri"/>
                <a:sym typeface="Calibri"/>
              </a:defRPr>
            </a:pPr>
            <a:r>
              <a:t>Αμφισβητήστε τα κριτήρια</a:t>
            </a:r>
          </a:p>
          <a:p>
            <a:pPr marL="2286000" lvl="4" indent="-387350" algn="just">
              <a:lnSpc>
                <a:spcPct val="150000"/>
              </a:lnSpc>
              <a:spcBef>
                <a:spcPts val="1200"/>
              </a:spcBef>
              <a:buClr>
                <a:srgbClr val="04A6C2"/>
              </a:buClr>
              <a:buSzPts val="2400"/>
              <a:buFont typeface="Calibri"/>
              <a:buChar char="○"/>
              <a:defRPr sz="2400">
                <a:latin typeface="Calibri"/>
                <a:ea typeface="Calibri"/>
                <a:cs typeface="Calibri"/>
                <a:sym typeface="Calibri"/>
              </a:defRPr>
            </a:pPr>
            <a:r>
              <a:t>Τεκμηρίωση και υπεράσπιση</a:t>
            </a:r>
          </a:p>
          <a:p>
            <a:pPr marL="2286000" lvl="4" indent="-387350" algn="just">
              <a:lnSpc>
                <a:spcPct val="150000"/>
              </a:lnSpc>
              <a:spcBef>
                <a:spcPts val="1200"/>
              </a:spcBef>
              <a:buClr>
                <a:srgbClr val="04A6C2"/>
              </a:buClr>
              <a:buSzPts val="2400"/>
              <a:buFont typeface="Calibri"/>
              <a:buChar char="○"/>
              <a:defRPr sz="2400">
                <a:latin typeface="Calibri"/>
                <a:ea typeface="Calibri"/>
                <a:cs typeface="Calibri"/>
                <a:sym typeface="Calibri"/>
              </a:defRPr>
            </a:pPr>
            <a:r>
              <a:t>Δημιουργήστε υποστήριξη</a:t>
            </a:r>
          </a:p>
        </p:txBody>
      </p:sp>
      <p:pic>
        <p:nvPicPr>
          <p:cNvPr id="327" name="Google Shape;374;g34519fc2d75_0_157" descr="Google Shape;374;g34519fc2d75_0_157"/>
          <p:cNvPicPr>
            <a:picLocks noChangeAspect="1"/>
          </p:cNvPicPr>
          <p:nvPr/>
        </p:nvPicPr>
        <p:blipFill>
          <a:blip r:embed="rId5"/>
          <a:stretch>
            <a:fillRect/>
          </a:stretch>
        </p:blipFill>
        <p:spPr>
          <a:xfrm>
            <a:off x="12484799" y="4323750"/>
            <a:ext cx="3153551" cy="3153550"/>
          </a:xfrm>
          <a:prstGeom prst="rect">
            <a:avLst/>
          </a:prstGeom>
          <a:ln w="12700">
            <a:miter lim="400000"/>
          </a:ln>
        </p:spPr>
      </p:pic>
      <p:sp>
        <p:nvSpPr>
          <p:cNvPr id="328" name="Google Shape;375;g34519fc2d75_0_157"/>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Freeform 2"/>
          <p:cNvSpPr/>
          <p:nvPr/>
        </p:nvSpPr>
        <p:spPr>
          <a:xfrm flipV="1">
            <a:off x="-1049177" y="-5534234"/>
            <a:ext cx="19829347" cy="8576194"/>
          </a:xfrm>
          <a:prstGeom prst="rect">
            <a:avLst/>
          </a:prstGeom>
          <a:blipFill>
            <a:blip r:embed="rId3"/>
            <a:stretch>
              <a:fillRect/>
            </a:stretch>
          </a:blipFill>
          <a:ln w="12700">
            <a:miter lim="400000"/>
          </a:ln>
        </p:spPr>
        <p:txBody>
          <a:bodyPr lIns="45719" rIns="45719"/>
          <a:lstStyle/>
          <a:p>
            <a:endParaRPr/>
          </a:p>
        </p:txBody>
      </p:sp>
      <p:sp>
        <p:nvSpPr>
          <p:cNvPr id="124" name="Freeform 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endParaRPr/>
          </a:p>
        </p:txBody>
      </p:sp>
      <p:sp>
        <p:nvSpPr>
          <p:cNvPr id="125" name="TextBox 3"/>
          <p:cNvSpPr txBox="1"/>
          <p:nvPr/>
        </p:nvSpPr>
        <p:spPr>
          <a:xfrm>
            <a:off x="2319687" y="4990000"/>
            <a:ext cx="14960066" cy="42161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Προετοιμασία εκπαιδευτή - Ανάλυση της κατάστασης: Κατανόηση του εαυτού σας, των εκπαιδευόμενων σας και του μαθησιακού περιβάλλοντος</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Δεξιότητες διαχείρισης ανθρώπινου δυναμικού με συμβουλές εκπαίδευσης</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Ηγεσία και παρακίνηση ομάδων παραστατικών τεχνών</a:t>
            </a:r>
          </a:p>
          <a:p>
            <a:pPr marL="622300" indent="-622300" algn="just">
              <a:lnSpc>
                <a:spcPct val="150000"/>
              </a:lnSpc>
              <a:spcBef>
                <a:spcPts val="600"/>
              </a:spcBef>
              <a:buClr>
                <a:srgbClr val="04A6C2"/>
              </a:buClr>
              <a:buSzPct val="100000"/>
              <a:buChar char="➢"/>
              <a:defRPr sz="3200">
                <a:latin typeface="Calibri"/>
                <a:ea typeface="Calibri"/>
                <a:cs typeface="Calibri"/>
                <a:sym typeface="Calibri"/>
              </a:defRPr>
            </a:pPr>
            <a:r>
              <a:t>Ο ρόλος της συναισθηματικής νοημοσύνης στην ανάπτυξη ανθεκτικότητας: Υποστήριξη διευκόλυνσης </a:t>
            </a:r>
          </a:p>
        </p:txBody>
      </p:sp>
      <p:sp>
        <p:nvSpPr>
          <p:cNvPr id="126" name="TextBox 4"/>
          <p:cNvSpPr txBox="1"/>
          <p:nvPr/>
        </p:nvSpPr>
        <p:spPr>
          <a:xfrm>
            <a:off x="2179320" y="4000500"/>
            <a:ext cx="14310361" cy="881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500" b="1"/>
            </a:lvl1pPr>
          </a:lstStyle>
          <a:p>
            <a:r>
              <a:t>Θέματα Μαθήματος 1</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Google Shape;381;p12"/>
          <p:cNvSpPr txBox="1"/>
          <p:nvPr/>
        </p:nvSpPr>
        <p:spPr>
          <a:xfrm>
            <a:off x="6903725" y="217149"/>
            <a:ext cx="11993751" cy="7386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Έννοιες και στρατηγικές DEI </a:t>
            </a:r>
          </a:p>
        </p:txBody>
      </p:sp>
      <p:sp>
        <p:nvSpPr>
          <p:cNvPr id="333" name="Google Shape;382;p12"/>
          <p:cNvSpPr txBox="1"/>
          <p:nvPr/>
        </p:nvSpPr>
        <p:spPr>
          <a:xfrm>
            <a:off x="6903725" y="1235209"/>
            <a:ext cx="10744250" cy="668136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nSpc>
                <a:spcPct val="150000"/>
              </a:lnSpc>
              <a:defRPr sz="2000" b="1">
                <a:latin typeface="Calibri"/>
                <a:ea typeface="Calibri"/>
                <a:cs typeface="Calibri"/>
                <a:sym typeface="Calibri"/>
              </a:defRPr>
            </a:pPr>
            <a:r>
              <a:t>Βασικές έννοιες του DEI</a:t>
            </a:r>
            <a:endParaRPr>
              <a:latin typeface="+mn-lt"/>
              <a:ea typeface="+mn-ea"/>
              <a:cs typeface="+mn-cs"/>
              <a:sym typeface="Arial"/>
            </a:endParaRPr>
          </a:p>
          <a:p>
            <a:pPr marL="622300" indent="-558800">
              <a:lnSpc>
                <a:spcPct val="150000"/>
              </a:lnSpc>
              <a:spcBef>
                <a:spcPts val="1200"/>
              </a:spcBef>
              <a:buClr>
                <a:srgbClr val="04A6C2"/>
              </a:buClr>
              <a:buSzPts val="2000"/>
              <a:buFont typeface="Helvetica"/>
              <a:buChar char="⮚"/>
              <a:defRPr sz="2000" b="1">
                <a:latin typeface="Calibri"/>
                <a:ea typeface="Calibri"/>
                <a:cs typeface="Calibri"/>
                <a:sym typeface="Calibri"/>
              </a:defRPr>
            </a:pPr>
            <a:r>
              <a:t>Ποικιλομορφία</a:t>
            </a:r>
            <a:r>
              <a:rPr b="0"/>
              <a:t>: Το πλήρες φάσμα των ανθρώπινων διαφορών (φυλή, φύλο, ηλικία, αναπηρία, κουλτούρα κ.λπ.), που εμπλουτίζει τη δημιουργικότητα και την αφήγηση.</a:t>
            </a:r>
          </a:p>
          <a:p>
            <a:pPr marL="622300" indent="-558800">
              <a:lnSpc>
                <a:spcPct val="150000"/>
              </a:lnSpc>
              <a:spcBef>
                <a:spcPts val="1200"/>
              </a:spcBef>
              <a:buClr>
                <a:srgbClr val="04A6C2"/>
              </a:buClr>
              <a:buSzPts val="2000"/>
              <a:buFont typeface="Helvetica"/>
              <a:buChar char="⮚"/>
              <a:defRPr sz="2000" b="1">
                <a:latin typeface="Calibri"/>
                <a:ea typeface="Calibri"/>
                <a:cs typeface="Calibri"/>
                <a:sym typeface="Calibri"/>
              </a:defRPr>
            </a:pPr>
            <a:r>
              <a:t>Ισότητα</a:t>
            </a:r>
            <a:r>
              <a:rPr b="0"/>
              <a:t>: Διασφάλιση της δίκαιης πρόσβασης με την αντιμετώπιση συστημικών εμποδίων και την παροχή εξατομικευμένων ευκαιριών, πόρων και υποστήριξης, ώστε όλοι να μπορούν να συνεισφέρουν και να επιτύχουν.</a:t>
            </a:r>
          </a:p>
          <a:p>
            <a:pPr marL="622300" indent="-558800">
              <a:lnSpc>
                <a:spcPct val="150000"/>
              </a:lnSpc>
              <a:spcBef>
                <a:spcPts val="1200"/>
              </a:spcBef>
              <a:buClr>
                <a:srgbClr val="04A6C2"/>
              </a:buClr>
              <a:buSzPts val="2000"/>
              <a:buFont typeface="Helvetica"/>
              <a:buChar char="⮚"/>
              <a:defRPr sz="2000" b="1">
                <a:latin typeface="Calibri"/>
                <a:ea typeface="Calibri"/>
                <a:cs typeface="Calibri"/>
                <a:sym typeface="Calibri"/>
              </a:defRPr>
            </a:pPr>
            <a:r>
              <a:t>Συμπερίληψη</a:t>
            </a:r>
            <a:r>
              <a:rPr b="0"/>
              <a:t>: Η ενεργή δημιουργία χώρων όπου όλοι αισθάνονται ευπρόσδεκτοι, σεβαστοί, υποστηριζόμενοι και εκτιμώμενοι, ενθαρρύνοντας την πλήρη συμμετοχή.</a:t>
            </a:r>
          </a:p>
          <a:p>
            <a:pPr marL="622300" indent="-558800">
              <a:lnSpc>
                <a:spcPct val="150000"/>
              </a:lnSpc>
              <a:spcBef>
                <a:spcPts val="1200"/>
              </a:spcBef>
              <a:buClr>
                <a:srgbClr val="04A6C2"/>
              </a:buClr>
              <a:buSzPts val="2000"/>
              <a:buFont typeface="Helvetica"/>
              <a:buChar char="⮚"/>
              <a:defRPr sz="2000" b="1">
                <a:latin typeface="Calibri"/>
                <a:ea typeface="Calibri"/>
                <a:cs typeface="Calibri"/>
                <a:sym typeface="Calibri"/>
              </a:defRPr>
            </a:pPr>
            <a:r>
              <a:t>Ισότητα</a:t>
            </a:r>
            <a:r>
              <a:rPr b="0"/>
              <a:t>: Στόχος είναι όλοι να έχουν τις ίδιες ευκαιρίες και πόρους. Πρόκειται για ένα επιθυμητό αποτέλεσμα, αλλά απαιτείται ισότητα για να ληφθούν υπόψη οι ιστορικές ανισότητες.</a:t>
            </a:r>
          </a:p>
          <a:p>
            <a:pPr marL="622300" indent="-558800">
              <a:lnSpc>
                <a:spcPct val="150000"/>
              </a:lnSpc>
              <a:spcBef>
                <a:spcPts val="1200"/>
              </a:spcBef>
              <a:buClr>
                <a:srgbClr val="04A6C2"/>
              </a:buClr>
              <a:buSzPts val="2000"/>
              <a:buFont typeface="Helvetica"/>
              <a:buChar char="⮚"/>
              <a:defRPr sz="2000" b="1">
                <a:latin typeface="Calibri"/>
                <a:ea typeface="Calibri"/>
                <a:cs typeface="Calibri"/>
                <a:sym typeface="Calibri"/>
              </a:defRPr>
            </a:pPr>
            <a:r>
              <a:t>Διασταυρωμένη Ταυτότητα (Intersectionality):</a:t>
            </a:r>
            <a:r>
              <a:rPr b="0"/>
              <a:t>: Ένα πλαίσιο που αναγνωρίζει τον τρόπο με τον οποίο οι διασταυρούμενοι δείκτες ταυτότητας (π.χ. φυλή, φύλο, τάξη) διαμορφώνουν μοναδικές εμπειρίες διακρίσεων και προνομίων, προωθώντας την ενσυναίσθηση και την ευρύτερη δημιουργική έκφραση.</a:t>
            </a:r>
          </a:p>
        </p:txBody>
      </p:sp>
      <p:pic>
        <p:nvPicPr>
          <p:cNvPr id="334" name="Google Shape;383;p12" descr="Google Shape;383;p12"/>
          <p:cNvPicPr>
            <a:picLocks noChangeAspect="1"/>
          </p:cNvPicPr>
          <p:nvPr/>
        </p:nvPicPr>
        <p:blipFill>
          <a:blip r:embed="rId3"/>
          <a:srcRect r="23271"/>
          <a:stretch>
            <a:fillRect/>
          </a:stretch>
        </p:blipFill>
        <p:spPr>
          <a:xfrm>
            <a:off x="-5565251" y="-22860"/>
            <a:ext cx="12027011" cy="10287001"/>
          </a:xfrm>
          <a:prstGeom prst="rect">
            <a:avLst/>
          </a:prstGeom>
          <a:ln w="12700">
            <a:miter lim="400000"/>
          </a:ln>
        </p:spPr>
      </p:pic>
      <p:sp>
        <p:nvSpPr>
          <p:cNvPr id="335" name="Google Shape;384;p1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30</a:t>
            </a:fld>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 name="Google Shape;390;g34519fc2d75_0_121"/>
          <p:cNvSpPr/>
          <p:nvPr/>
        </p:nvSpPr>
        <p:spPr>
          <a:xfrm rot="10800000" flipH="1">
            <a:off x="-4190999" y="-7340275"/>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40" name="Google Shape;391;g34519fc2d75_0_121"/>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41" name="Google Shape;392;g34519fc2d75_0_121"/>
          <p:cNvSpPr txBox="1"/>
          <p:nvPr/>
        </p:nvSpPr>
        <p:spPr>
          <a:xfrm>
            <a:off x="975750" y="1804000"/>
            <a:ext cx="15605750" cy="249274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r">
              <a:defRPr sz="5400" b="1">
                <a:latin typeface="Calibri"/>
                <a:ea typeface="Calibri"/>
                <a:cs typeface="Calibri"/>
                <a:sym typeface="Calibri"/>
              </a:defRPr>
            </a:lvl1pPr>
          </a:lstStyle>
          <a:p>
            <a:r>
              <a:t>Ανάπτυξη προσαρμοστικής νοοτροπίας και ανθεκτικότητας: Πρακτικές συμβουλές και στρατηγικές </a:t>
            </a:r>
          </a:p>
        </p:txBody>
      </p:sp>
      <p:sp>
        <p:nvSpPr>
          <p:cNvPr id="342" name="Google Shape;393;g34519fc2d75_0_121"/>
          <p:cNvSpPr txBox="1"/>
          <p:nvPr/>
        </p:nvSpPr>
        <p:spPr>
          <a:xfrm>
            <a:off x="884424" y="3429000"/>
            <a:ext cx="16097150" cy="562113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500" b="1">
                <a:latin typeface="Calibri"/>
                <a:ea typeface="Calibri"/>
                <a:cs typeface="Calibri"/>
                <a:sym typeface="Calibri"/>
              </a:defRPr>
            </a:pPr>
            <a:r>
              <a:t>Αποδοχή της πολυπλοκότητας και ανάπτυξη προσαρμοστικής νοοτροπίας</a:t>
            </a:r>
          </a:p>
          <a:p>
            <a:pPr algn="just">
              <a:lnSpc>
                <a:spcPct val="150000"/>
              </a:lnSpc>
              <a:spcBef>
                <a:spcPts val="1200"/>
              </a:spcBef>
              <a:defRPr sz="2500">
                <a:latin typeface="Calibri"/>
                <a:ea typeface="Calibri"/>
                <a:cs typeface="Calibri"/>
                <a:sym typeface="Calibri"/>
              </a:defRPr>
            </a:pPr>
            <a:r>
              <a:t>Βασικά στοιχεία:</a:t>
            </a:r>
          </a:p>
          <a:p>
            <a:pPr marL="914400" lvl="1" indent="-387350" algn="just">
              <a:lnSpc>
                <a:spcPct val="150000"/>
              </a:lnSpc>
              <a:spcBef>
                <a:spcPts val="1200"/>
              </a:spcBef>
              <a:buClr>
                <a:srgbClr val="00B0F0"/>
              </a:buClr>
              <a:buSzPts val="2500"/>
              <a:buFont typeface="Helvetica"/>
              <a:buChar char="⮚"/>
              <a:defRPr sz="2500" b="1">
                <a:latin typeface="Calibri"/>
                <a:ea typeface="Calibri"/>
                <a:cs typeface="Calibri"/>
                <a:sym typeface="Calibri"/>
              </a:defRPr>
            </a:pPr>
            <a:r>
              <a:t>Ανοιχτότητα</a:t>
            </a:r>
            <a:r>
              <a:rPr b="0"/>
              <a:t>: Προθυμία να εξερευνήσετε νέες ιδέες, τεχνολογίες και συμπεριφορές του κοινού.</a:t>
            </a:r>
          </a:p>
          <a:p>
            <a:pPr marL="914400" lvl="1" indent="-387350" algn="just">
              <a:lnSpc>
                <a:spcPct val="150000"/>
              </a:lnSpc>
              <a:spcBef>
                <a:spcPts val="1200"/>
              </a:spcBef>
              <a:buClr>
                <a:srgbClr val="00B0F0"/>
              </a:buClr>
              <a:buSzPts val="2500"/>
              <a:buFont typeface="Helvetica"/>
              <a:buChar char="⮚"/>
              <a:defRPr sz="2500" b="1">
                <a:latin typeface="Calibri"/>
                <a:ea typeface="Calibri"/>
                <a:cs typeface="Calibri"/>
                <a:sym typeface="Calibri"/>
              </a:defRPr>
            </a:pPr>
            <a:r>
              <a:t>Ανθεκτικότητα</a:t>
            </a:r>
            <a:r>
              <a:rPr b="0"/>
              <a:t>: Ικανότητα να αντιμετωπίζετε τις δυσκολίες, να μαθαίνετε, να ανακάμπτετε και να αφήνετε πίσω ό,τι δεν λειτουργεί πλέον.</a:t>
            </a:r>
          </a:p>
          <a:p>
            <a:pPr marL="914400" lvl="1" indent="-387350" algn="just">
              <a:lnSpc>
                <a:spcPct val="150000"/>
              </a:lnSpc>
              <a:spcBef>
                <a:spcPts val="1200"/>
              </a:spcBef>
              <a:buClr>
                <a:srgbClr val="00B0F0"/>
              </a:buClr>
              <a:buSzPts val="2500"/>
              <a:buFont typeface="Helvetica"/>
              <a:buChar char="⮚"/>
              <a:defRPr sz="2500" b="1">
                <a:latin typeface="Calibri"/>
                <a:ea typeface="Calibri"/>
                <a:cs typeface="Calibri"/>
                <a:sym typeface="Calibri"/>
              </a:defRPr>
            </a:pPr>
            <a:r>
              <a:t>Δημιουργική επίλυση προβλημάτων</a:t>
            </a:r>
            <a:r>
              <a:rPr b="0"/>
              <a:t>: Εύρεση νέων τρόπων αντιμετώπισης των προκλήσεων, αποδοχή της καινοτομίας (π.χ. ψηφιακές μορφές, νέα μοντέλα εμπλοκής).</a:t>
            </a:r>
          </a:p>
          <a:p>
            <a:pPr marL="914400" lvl="1" indent="-387350" algn="just">
              <a:lnSpc>
                <a:spcPct val="150000"/>
              </a:lnSpc>
              <a:spcBef>
                <a:spcPts val="1200"/>
              </a:spcBef>
              <a:buClr>
                <a:srgbClr val="00B0F0"/>
              </a:buClr>
              <a:buSzPts val="2500"/>
              <a:buFont typeface="Helvetica"/>
              <a:buChar char="⮚"/>
              <a:defRPr sz="2500" b="1">
                <a:latin typeface="Calibri"/>
                <a:ea typeface="Calibri"/>
                <a:cs typeface="Calibri"/>
                <a:sym typeface="Calibri"/>
              </a:defRPr>
            </a:pPr>
            <a:r>
              <a:t>Υπερνίκηση της αντίστασης</a:t>
            </a:r>
            <a:r>
              <a:rPr b="0"/>
              <a:t>: Προσαρμοστικότητα στην υπέρβαση της αντίστασης που βασίζεται στον φόβο με ανοιχτό πνεύμα, ενσυναίσθηση και δημιουργική ηγεσία, αντί για βία.</a:t>
            </a:r>
          </a:p>
        </p:txBody>
      </p:sp>
      <p:sp>
        <p:nvSpPr>
          <p:cNvPr id="343" name="Google Shape;394;g34519fc2d75_0_121"/>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Google Shape;400;g34519fc2d75_0_130"/>
          <p:cNvSpPr/>
          <p:nvPr/>
        </p:nvSpPr>
        <p:spPr>
          <a:xfrm rot="10800000" flipH="1">
            <a:off x="-1372199" y="-6788100"/>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48" name="Google Shape;401;g34519fc2d75_0_130"/>
          <p:cNvSpPr/>
          <p:nvPr/>
        </p:nvSpPr>
        <p:spPr>
          <a:xfrm rot="10800000">
            <a:off x="16765229" y="877529"/>
            <a:ext cx="1217971" cy="121797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49" name="Google Shape;402;g34519fc2d75_0_130"/>
          <p:cNvSpPr txBox="1"/>
          <p:nvPr/>
        </p:nvSpPr>
        <p:spPr>
          <a:xfrm>
            <a:off x="929375" y="2005814"/>
            <a:ext cx="15605750" cy="164184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lgn="r">
              <a:defRPr sz="5400" b="1">
                <a:latin typeface="Calibri"/>
                <a:ea typeface="Calibri"/>
                <a:cs typeface="Calibri"/>
                <a:sym typeface="Calibri"/>
              </a:defRPr>
            </a:lvl1pPr>
          </a:lstStyle>
          <a:p>
            <a:r>
              <a:t>Ανάπτυξη προσαρμοστικής νοοτροπίας και ανθεκτικότητας</a:t>
            </a:r>
          </a:p>
        </p:txBody>
      </p:sp>
      <p:sp>
        <p:nvSpPr>
          <p:cNvPr id="350" name="Google Shape;403;g34519fc2d75_0_130"/>
          <p:cNvSpPr txBox="1"/>
          <p:nvPr/>
        </p:nvSpPr>
        <p:spPr>
          <a:xfrm>
            <a:off x="744849" y="3608249"/>
            <a:ext cx="13163151" cy="46611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3000" b="1">
                <a:latin typeface="Calibri"/>
                <a:ea typeface="Calibri"/>
                <a:cs typeface="Calibri"/>
                <a:sym typeface="Calibri"/>
              </a:defRPr>
            </a:pPr>
            <a:r>
              <a:t>Οικοδόμηση ανθεκτικότητας: Πρακτικές στρατηγικές</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Κατανόηση των αντιδράσεων</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Σαφής επικοινωνία</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Συν-δημιουργία αλλαγής</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Ενίσχυση της ανθεκτικότητας</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Από τη γνώση στη δράση</a:t>
            </a:r>
          </a:p>
        </p:txBody>
      </p:sp>
      <p:sp>
        <p:nvSpPr>
          <p:cNvPr id="351" name="Google Shape;404;g34519fc2d75_0_130"/>
          <p:cNvSpPr txBox="1"/>
          <p:nvPr/>
        </p:nvSpPr>
        <p:spPr>
          <a:xfrm>
            <a:off x="8282925" y="3699100"/>
            <a:ext cx="10700151" cy="29926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indent="914400" algn="just">
              <a:lnSpc>
                <a:spcPct val="150000"/>
              </a:lnSpc>
              <a:spcBef>
                <a:spcPts val="1200"/>
              </a:spcBef>
              <a:defRPr sz="3000" b="1">
                <a:latin typeface="Calibri"/>
                <a:ea typeface="Calibri"/>
                <a:cs typeface="Calibri"/>
                <a:sym typeface="Calibri"/>
              </a:defRPr>
            </a:pPr>
            <a:r>
              <a:t>Προσωπική και συλλογική ανθεκτικότητα</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Φροντίδα του εαυτού</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Μαθαίνοντας από τα εμπόδια</a:t>
            </a:r>
          </a:p>
          <a:p>
            <a:pPr marL="2324100" lvl="4" indent="-457200" algn="just">
              <a:lnSpc>
                <a:spcPct val="150000"/>
              </a:lnSpc>
              <a:spcBef>
                <a:spcPts val="1200"/>
              </a:spcBef>
              <a:buClr>
                <a:srgbClr val="00B0F0"/>
              </a:buClr>
              <a:buSzPts val="3000"/>
              <a:buFont typeface="Helvetica"/>
              <a:buChar char="⮚"/>
              <a:defRPr sz="3000">
                <a:latin typeface="Calibri"/>
                <a:ea typeface="Calibri"/>
                <a:cs typeface="Calibri"/>
                <a:sym typeface="Calibri"/>
              </a:defRPr>
            </a:pPr>
            <a:r>
              <a:t>Συλλογική υποστήριξη</a:t>
            </a:r>
          </a:p>
        </p:txBody>
      </p:sp>
      <p:sp>
        <p:nvSpPr>
          <p:cNvPr id="352" name="Google Shape;405;g34519fc2d75_0_130"/>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32</a:t>
            </a:fld>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 name="Google Shape;411;g34519fc2d75_0_90"/>
          <p:cNvSpPr txBox="1"/>
          <p:nvPr/>
        </p:nvSpPr>
        <p:spPr>
          <a:xfrm>
            <a:off x="13647224" y="3881825"/>
            <a:ext cx="3830451" cy="36879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nchor="ctr">
            <a:normAutofit/>
          </a:bodyPr>
          <a:lstStyle>
            <a:lvl1pPr algn="ctr" defTabSz="822959">
              <a:lnSpc>
                <a:spcPct val="72000"/>
              </a:lnSpc>
              <a:defRPr sz="3780" b="1">
                <a:latin typeface="Calibri"/>
                <a:ea typeface="Calibri"/>
                <a:cs typeface="Calibri"/>
                <a:sym typeface="Calibri"/>
              </a:defRPr>
            </a:lvl1pPr>
          </a:lstStyle>
          <a:p>
            <a:r>
              <a:t>Μάθημα 4: Προώθηση της δια βίου μάθησης και της διατομεακής φύσης των οριζόντιων δεξιοτήτων</a:t>
            </a:r>
          </a:p>
        </p:txBody>
      </p:sp>
      <p:sp>
        <p:nvSpPr>
          <p:cNvPr id="357" name="Google Shape;412;g34519fc2d75_0_90"/>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33</a:t>
            </a:fld>
            <a:endParaRPr/>
          </a:p>
        </p:txBody>
      </p:sp>
      <p:pic>
        <p:nvPicPr>
          <p:cNvPr id="358" name="Screenshot 2025-08-11 123111.pngGoogle Shape;413;g34519fc2d75_0_90" descr="Screenshot 2025-08-11 123111.pngGoogle Shape;413;g34519fc2d75_0_90"/>
          <p:cNvPicPr>
            <a:picLocks noChangeAspect="1"/>
          </p:cNvPicPr>
          <p:nvPr/>
        </p:nvPicPr>
        <p:blipFill>
          <a:blip r:embed="rId2"/>
          <a:stretch>
            <a:fillRect/>
          </a:stretch>
        </p:blipFill>
        <p:spPr>
          <a:xfrm>
            <a:off x="-2580176" y="-378501"/>
            <a:ext cx="15755832" cy="10665502"/>
          </a:xfrm>
          <a:prstGeom prst="rect">
            <a:avLst/>
          </a:prstGeom>
          <a:ln w="12700">
            <a:miter lim="400000"/>
          </a:ln>
        </p:spPr>
      </p:pic>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Freeform 2"/>
          <p:cNvSpPr/>
          <p:nvPr/>
        </p:nvSpPr>
        <p:spPr>
          <a:xfrm flipV="1">
            <a:off x="-1049177" y="-5534234"/>
            <a:ext cx="19829347" cy="8576194"/>
          </a:xfrm>
          <a:prstGeom prst="rect">
            <a:avLst/>
          </a:prstGeom>
          <a:blipFill>
            <a:blip r:embed="rId3"/>
            <a:stretch>
              <a:fillRect/>
            </a:stretch>
          </a:blipFill>
          <a:ln w="12700">
            <a:miter lim="400000"/>
          </a:ln>
        </p:spPr>
        <p:txBody>
          <a:bodyPr lIns="45719" rIns="45719"/>
          <a:lstStyle/>
          <a:p>
            <a:endParaRPr/>
          </a:p>
        </p:txBody>
      </p:sp>
      <p:sp>
        <p:nvSpPr>
          <p:cNvPr id="361" name="Freeform 3"/>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endParaRPr/>
          </a:p>
        </p:txBody>
      </p:sp>
      <p:sp>
        <p:nvSpPr>
          <p:cNvPr id="362" name="TextBox 3"/>
          <p:cNvSpPr txBox="1"/>
          <p:nvPr/>
        </p:nvSpPr>
        <p:spPr>
          <a:xfrm>
            <a:off x="2319687" y="4990000"/>
            <a:ext cx="14960066" cy="30309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Προετοιμασία εκπαιδευτών - Πέρα από τον χώρο: Ενεργοποίηση της εφαρμογής των κοινωνικών δεξιοτήτων και της δια βίου μάθησης</a:t>
            </a:r>
          </a:p>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Ανάπτυξη Νοοτροπίας Ανάπτυξης (Growth Mindset) για τη δια βίου μάθηση: εργαλεία και προσεγγίσεις </a:t>
            </a:r>
          </a:p>
          <a:p>
            <a:pPr marL="622300" indent="-622300" algn="just">
              <a:lnSpc>
                <a:spcPct val="150000"/>
              </a:lnSpc>
              <a:spcBef>
                <a:spcPts val="600"/>
              </a:spcBef>
              <a:buClr>
                <a:srgbClr val="04A6C2"/>
              </a:buClr>
              <a:buSzPct val="100000"/>
              <a:buChar char="➢"/>
              <a:defRPr sz="2800">
                <a:latin typeface="Calibri"/>
                <a:ea typeface="Calibri"/>
                <a:cs typeface="Calibri"/>
                <a:sym typeface="Calibri"/>
              </a:defRPr>
            </a:pPr>
            <a:r>
              <a:t>Κατανόηση της διατομεακότητας των οριζόντιων δεξιοτήτων και της μελλοντικής τους εξέλιξης </a:t>
            </a:r>
          </a:p>
        </p:txBody>
      </p:sp>
      <p:sp>
        <p:nvSpPr>
          <p:cNvPr id="363" name="TextBox 4"/>
          <p:cNvSpPr txBox="1"/>
          <p:nvPr/>
        </p:nvSpPr>
        <p:spPr>
          <a:xfrm>
            <a:off x="2179320" y="4000500"/>
            <a:ext cx="14310361" cy="881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5500" b="1"/>
            </a:lvl1pPr>
          </a:lstStyle>
          <a:p>
            <a:r>
              <a:t>Θέματα του μαθήματος 4</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Google Shape;419;g34519fc2d75_0_96"/>
          <p:cNvSpPr/>
          <p:nvPr/>
        </p:nvSpPr>
        <p:spPr>
          <a:xfrm rot="10800000" flipH="1">
            <a:off x="-1033802" y="-6774584"/>
            <a:ext cx="19829347" cy="8576194"/>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68" name="Google Shape;420;g34519fc2d75_0_96"/>
          <p:cNvSpPr/>
          <p:nvPr/>
        </p:nvSpPr>
        <p:spPr>
          <a:xfrm rot="10800000">
            <a:off x="1997724" y="1108578"/>
            <a:ext cx="1015950" cy="1015949"/>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69" name="Google Shape;422;g34519fc2d75_0_96"/>
          <p:cNvSpPr txBox="1"/>
          <p:nvPr/>
        </p:nvSpPr>
        <p:spPr>
          <a:xfrm>
            <a:off x="890425" y="2032274"/>
            <a:ext cx="15491751" cy="15260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Ενεργοποίηση της εφαρμογής των οριζόντιων δεξιοτήτων και της δια βίου μάθησης</a:t>
            </a:r>
          </a:p>
        </p:txBody>
      </p:sp>
      <p:sp>
        <p:nvSpPr>
          <p:cNvPr id="370" name="Google Shape;423;g34519fc2d75_0_96"/>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35</a:t>
            </a:fld>
            <a:endParaRPr/>
          </a:p>
        </p:txBody>
      </p:sp>
      <p:sp>
        <p:nvSpPr>
          <p:cNvPr id="371" name="TextBox 4"/>
          <p:cNvSpPr txBox="1"/>
          <p:nvPr/>
        </p:nvSpPr>
        <p:spPr>
          <a:xfrm>
            <a:off x="890419" y="3541110"/>
            <a:ext cx="12503413" cy="59070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500" b="1">
                <a:latin typeface="Calibri"/>
                <a:ea typeface="Calibri"/>
                <a:cs typeface="Calibri"/>
                <a:sym typeface="Calibri"/>
              </a:defRPr>
            </a:pPr>
            <a:r>
              <a:t>Ρόλος του εκπαιδευτή</a:t>
            </a:r>
            <a:br/>
            <a:r>
              <a:rPr sz="2300" b="0"/>
              <a:t>Οι διαμεσολαβητές καθοδηγούν τους μαθητές στη μεταφορά των οριζόντιων δεξιοτήτων - επικοινωνίας, προσαρμοστικότητας και συνεργασίας - σε καθημερινές επαγγελματικές καταστάσεις.</a:t>
            </a:r>
          </a:p>
          <a:p>
            <a:pPr>
              <a:defRPr sz="2500" b="1">
                <a:latin typeface="Calibri"/>
                <a:ea typeface="Calibri"/>
                <a:cs typeface="Calibri"/>
                <a:sym typeface="Calibri"/>
              </a:defRPr>
            </a:pPr>
            <a:endParaRPr sz="2300" b="0"/>
          </a:p>
          <a:p>
            <a:pPr>
              <a:defRPr sz="2500" b="1">
                <a:latin typeface="Calibri"/>
                <a:ea typeface="Calibri"/>
                <a:cs typeface="Calibri"/>
                <a:sym typeface="Calibri"/>
              </a:defRPr>
            </a:pPr>
            <a:r>
              <a:t>Βασικές στρατηγικές</a:t>
            </a:r>
          </a:p>
          <a:p>
            <a:pPr marL="342900" indent="-342900">
              <a:buClr>
                <a:srgbClr val="000000"/>
              </a:buClr>
              <a:buSzPct val="100000"/>
              <a:buFont typeface="Arial"/>
              <a:buChar char="•"/>
              <a:defRPr sz="2300" b="1">
                <a:latin typeface="Calibri"/>
                <a:ea typeface="Calibri"/>
                <a:cs typeface="Calibri"/>
                <a:sym typeface="Calibri"/>
              </a:defRPr>
            </a:pPr>
            <a:r>
              <a:t>Γέφυρα μεταξύ μάθησης και πρακτικής: </a:t>
            </a:r>
            <a:r>
              <a:rPr b="0"/>
              <a:t>σχεδιάστε πραγματικές εργασίες (π.χ. παιχνίδια ρόλων, «κυνήγι θησαυρού δεξιοτήτων») που συνδέουν την εκπαίδευση με τη δημιουργική εργασία.</a:t>
            </a:r>
          </a:p>
          <a:p>
            <a:pPr marL="342900" indent="-342900">
              <a:buClr>
                <a:srgbClr val="000000"/>
              </a:buClr>
              <a:buSzPct val="100000"/>
              <a:buFont typeface="Arial"/>
              <a:buChar char="•"/>
              <a:defRPr sz="2300" b="1">
                <a:latin typeface="Calibri"/>
                <a:ea typeface="Calibri"/>
                <a:cs typeface="Calibri"/>
                <a:sym typeface="Calibri"/>
              </a:defRPr>
            </a:pPr>
            <a:r>
              <a:t>Μέτρηση του αντίκτυπου: </a:t>
            </a:r>
            <a:r>
              <a:rPr b="0"/>
              <a:t>χρήση σεναρίων πριν και μετά, ανατροφοδότηση από ομοτίμους ή «Superpower Badges» για την παρακολούθηση της προόδου και της αναστοχαστικής σκέψης.</a:t>
            </a:r>
          </a:p>
          <a:p>
            <a:pPr marL="342900" indent="-342900">
              <a:buClr>
                <a:srgbClr val="000000"/>
              </a:buClr>
              <a:buSzPct val="100000"/>
              <a:buFont typeface="Arial"/>
              <a:buChar char="•"/>
              <a:defRPr sz="2300" b="1">
                <a:latin typeface="Calibri"/>
                <a:ea typeface="Calibri"/>
                <a:cs typeface="Calibri"/>
                <a:sym typeface="Calibri"/>
              </a:defRPr>
            </a:pPr>
            <a:r>
              <a:t>Διατήρηση της δυναμικής: </a:t>
            </a:r>
            <a:r>
              <a:rPr b="0"/>
              <a:t>ενθάρρυνση καθημερινών συνηθειών αναστοχασμού, σύντομων ανταλλαγών βίντεο μεταξύ συναδέλφων και δημιουργικών ρουτινών μάθησης σε μικρές ενότητες (micro-learning).</a:t>
            </a:r>
          </a:p>
          <a:p>
            <a:pPr>
              <a:defRPr sz="2500" b="1">
                <a:latin typeface="Calibri"/>
                <a:ea typeface="Calibri"/>
                <a:cs typeface="Calibri"/>
                <a:sym typeface="Calibri"/>
              </a:defRPr>
            </a:pPr>
            <a:endParaRPr b="0"/>
          </a:p>
          <a:p>
            <a:pPr>
              <a:defRPr sz="2500" b="1">
                <a:latin typeface="Calibri"/>
                <a:ea typeface="Calibri"/>
                <a:cs typeface="Calibri"/>
                <a:sym typeface="Calibri"/>
              </a:defRPr>
            </a:pPr>
            <a:r>
              <a:t>Αποτέλεσμα</a:t>
            </a:r>
            <a:br/>
            <a:r>
              <a:rPr sz="2300" b="0"/>
              <a:t>Προωθεί τη συνεχή αυτογνωσία, τη μάθηση από τους ομότιμους και τη μακροπρόθεσμη επαγγελματική ανάπτυξη.</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 name="Google Shape;419;g34519fc2d75_0_96"/>
          <p:cNvSpPr/>
          <p:nvPr/>
        </p:nvSpPr>
        <p:spPr>
          <a:xfrm rot="10800000" flipH="1">
            <a:off x="-1033802" y="-677458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74" name="Google Shape;420;g34519fc2d75_0_96"/>
          <p:cNvSpPr/>
          <p:nvPr/>
        </p:nvSpPr>
        <p:spPr>
          <a:xfrm rot="10800000">
            <a:off x="1997724" y="1108578"/>
            <a:ext cx="1015950"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75" name="Google Shape;422;g34519fc2d75_0_96"/>
          <p:cNvSpPr txBox="1"/>
          <p:nvPr/>
        </p:nvSpPr>
        <p:spPr>
          <a:xfrm>
            <a:off x="890425" y="2032274"/>
            <a:ext cx="15491751" cy="7386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Ανάπτυξη μιας Νοοτροπίας Ανάπτυξης (Growth Mindset)</a:t>
            </a:r>
          </a:p>
        </p:txBody>
      </p:sp>
      <p:sp>
        <p:nvSpPr>
          <p:cNvPr id="376" name="Google Shape;423;g34519fc2d75_0_96"/>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36</a:t>
            </a:fld>
            <a:endParaRPr/>
          </a:p>
        </p:txBody>
      </p:sp>
      <p:graphicFrame>
        <p:nvGraphicFramePr>
          <p:cNvPr id="377" name="Πίνακας 2"/>
          <p:cNvGraphicFramePr/>
          <p:nvPr/>
        </p:nvGraphicFramePr>
        <p:xfrm>
          <a:off x="2505698" y="3419930"/>
          <a:ext cx="11189037" cy="6662086"/>
        </p:xfrm>
        <a:graphic>
          <a:graphicData uri="http://schemas.openxmlformats.org/drawingml/2006/table">
            <a:tbl>
              <a:tblPr>
                <a:tableStyleId>{4C3C2611-4C71-4FC5-86AE-919BDF0F9419}</a:tableStyleId>
              </a:tblPr>
              <a:tblGrid>
                <a:gridCol w="2556158">
                  <a:extLst>
                    <a:ext uri="{9D8B030D-6E8A-4147-A177-3AD203B41FA5}">
                      <a16:colId xmlns:a16="http://schemas.microsoft.com/office/drawing/2014/main" val="20000"/>
                    </a:ext>
                  </a:extLst>
                </a:gridCol>
                <a:gridCol w="3726307">
                  <a:extLst>
                    <a:ext uri="{9D8B030D-6E8A-4147-A177-3AD203B41FA5}">
                      <a16:colId xmlns:a16="http://schemas.microsoft.com/office/drawing/2014/main" val="20001"/>
                    </a:ext>
                  </a:extLst>
                </a:gridCol>
                <a:gridCol w="4906570">
                  <a:extLst>
                    <a:ext uri="{9D8B030D-6E8A-4147-A177-3AD203B41FA5}">
                      <a16:colId xmlns:a16="http://schemas.microsoft.com/office/drawing/2014/main" val="20002"/>
                    </a:ext>
                  </a:extLst>
                </a:gridCol>
              </a:tblGrid>
              <a:tr h="790563">
                <a:tc>
                  <a:txBody>
                    <a:bodyPr/>
                    <a:lstStyle/>
                    <a:p>
                      <a:pPr algn="just">
                        <a:lnSpc>
                          <a:spcPct val="115000"/>
                        </a:lnSpc>
                        <a:spcBef>
                          <a:spcPts val="600"/>
                        </a:spcBef>
                        <a:defRPr sz="1800"/>
                      </a:pPr>
                      <a:r>
                        <a:rPr sz="2200" b="1">
                          <a:solidFill>
                            <a:srgbClr val="FFFFFF"/>
                          </a:solidFill>
                          <a:latin typeface="Calibri"/>
                          <a:ea typeface="Calibri"/>
                          <a:cs typeface="Calibri"/>
                        </a:rPr>
                        <a:t>Πτυχή </a:t>
                      </a:r>
                    </a:p>
                  </a:txBody>
                  <a:tcPr marL="0" marR="0" marT="0" marB="0" horzOverflow="overflow">
                    <a:solidFill>
                      <a:srgbClr val="04A6C2"/>
                    </a:solidFill>
                  </a:tcPr>
                </a:tc>
                <a:tc>
                  <a:txBody>
                    <a:bodyPr/>
                    <a:lstStyle/>
                    <a:p>
                      <a:pPr algn="just">
                        <a:lnSpc>
                          <a:spcPct val="115000"/>
                        </a:lnSpc>
                        <a:spcBef>
                          <a:spcPts val="600"/>
                        </a:spcBef>
                        <a:defRPr sz="1800"/>
                      </a:pPr>
                      <a:r>
                        <a:rPr sz="2200" b="1">
                          <a:solidFill>
                            <a:srgbClr val="F3F3F3"/>
                          </a:solidFill>
                          <a:latin typeface="Calibri"/>
                          <a:ea typeface="Calibri"/>
                          <a:cs typeface="Calibri"/>
                        </a:rPr>
                        <a:t>Νοοτροπία ανάπτυξης</a:t>
                      </a:r>
                    </a:p>
                  </a:txBody>
                  <a:tcPr marL="0" marR="0" marT="0" marB="0" horzOverflow="overflow">
                    <a:solidFill>
                      <a:srgbClr val="569838"/>
                    </a:solidFill>
                  </a:tcPr>
                </a:tc>
                <a:tc>
                  <a:txBody>
                    <a:bodyPr/>
                    <a:lstStyle/>
                    <a:p>
                      <a:pPr algn="just">
                        <a:lnSpc>
                          <a:spcPct val="115000"/>
                        </a:lnSpc>
                        <a:spcBef>
                          <a:spcPts val="600"/>
                        </a:spcBef>
                        <a:defRPr sz="1800"/>
                      </a:pPr>
                      <a:r>
                        <a:rPr sz="2200" b="1">
                          <a:solidFill>
                            <a:srgbClr val="F3F3F3"/>
                          </a:solidFill>
                          <a:latin typeface="Calibri"/>
                          <a:ea typeface="Calibri"/>
                          <a:cs typeface="Calibri"/>
                        </a:rPr>
                        <a:t> Στατική νοοτροπία</a:t>
                      </a:r>
                    </a:p>
                  </a:txBody>
                  <a:tcPr marL="0" marR="0" marT="0" marB="0" horzOverflow="overflow">
                    <a:solidFill>
                      <a:srgbClr val="569838"/>
                    </a:solidFill>
                  </a:tcPr>
                </a:tc>
                <a:extLst>
                  <a:ext uri="{0D108BD9-81ED-4DB2-BD59-A6C34878D82A}">
                    <a16:rowId xmlns:a16="http://schemas.microsoft.com/office/drawing/2014/main" val="10000"/>
                  </a:ext>
                </a:extLst>
              </a:tr>
              <a:tr h="2318788">
                <a:tc>
                  <a:txBody>
                    <a:bodyPr/>
                    <a:lstStyle/>
                    <a:p>
                      <a:pPr algn="just">
                        <a:lnSpc>
                          <a:spcPct val="115000"/>
                        </a:lnSpc>
                        <a:spcBef>
                          <a:spcPts val="600"/>
                        </a:spcBef>
                        <a:defRPr sz="1800"/>
                      </a:pPr>
                      <a:r>
                        <a:rPr sz="2200" b="1">
                          <a:solidFill>
                            <a:srgbClr val="FFFFFF"/>
                          </a:solidFill>
                          <a:latin typeface="Calibri"/>
                          <a:ea typeface="Calibri"/>
                          <a:cs typeface="Calibri"/>
                        </a:rPr>
                        <a:t>Πρόκληση</a:t>
                      </a:r>
                    </a:p>
                  </a:txBody>
                  <a:tcPr marL="0" marR="0" marT="0" marB="0" horzOverflow="overflow">
                    <a:solidFill>
                      <a:srgbClr val="04A6C2"/>
                    </a:solidFill>
                  </a:tcPr>
                </a:tc>
                <a:tc>
                  <a:txBody>
                    <a:bodyPr/>
                    <a:lstStyle/>
                    <a:p>
                      <a:pPr algn="l">
                        <a:lnSpc>
                          <a:spcPct val="115000"/>
                        </a:lnSpc>
                        <a:spcBef>
                          <a:spcPts val="600"/>
                        </a:spcBef>
                        <a:defRPr>
                          <a:latin typeface="Calibri"/>
                          <a:ea typeface="Calibri"/>
                          <a:cs typeface="Calibri"/>
                        </a:defRPr>
                      </a:pPr>
                      <a:r>
                        <a:t>Θεωρεί τις αποτυχίες ως βήματα προόδου</a:t>
                      </a:r>
                    </a:p>
                    <a:p>
                      <a:pPr algn="l">
                        <a:lnSpc>
                          <a:spcPct val="115000"/>
                        </a:lnSpc>
                        <a:spcBef>
                          <a:spcPts val="600"/>
                        </a:spcBef>
                        <a:defRPr>
                          <a:latin typeface="Calibri"/>
                          <a:ea typeface="Calibri"/>
                          <a:cs typeface="Calibri"/>
                        </a:defRPr>
                      </a:pPr>
                      <a:r>
                        <a:t>Προσαρμόζει τις στρατηγικές</a:t>
                      </a:r>
                    </a:p>
                    <a:p>
                      <a:pPr algn="l">
                        <a:lnSpc>
                          <a:spcPct val="115000"/>
                        </a:lnSpc>
                        <a:spcBef>
                          <a:spcPts val="600"/>
                        </a:spcBef>
                        <a:defRPr>
                          <a:latin typeface="Calibri"/>
                          <a:ea typeface="Calibri"/>
                          <a:cs typeface="Calibri"/>
                        </a:defRPr>
                      </a:pPr>
                      <a:r>
                        <a:t>Διατηρεί την επιμονή</a:t>
                      </a:r>
                    </a:p>
                  </a:txBody>
                  <a:tcPr marL="0" marR="0" marT="0" marB="0" horzOverflow="overflow"/>
                </a:tc>
                <a:tc>
                  <a:txBody>
                    <a:bodyPr/>
                    <a:lstStyle/>
                    <a:p>
                      <a:pPr algn="l">
                        <a:lnSpc>
                          <a:spcPct val="115000"/>
                        </a:lnSpc>
                        <a:spcBef>
                          <a:spcPts val="600"/>
                        </a:spcBef>
                        <a:defRPr>
                          <a:latin typeface="Calibri"/>
                          <a:ea typeface="Calibri"/>
                          <a:cs typeface="Calibri"/>
                        </a:defRPr>
                      </a:pPr>
                      <a:r>
                        <a:t>Αποφεύγει τις δύσκολες εργασίες</a:t>
                      </a:r>
                    </a:p>
                    <a:p>
                      <a:pPr algn="l">
                        <a:lnSpc>
                          <a:spcPct val="115000"/>
                        </a:lnSpc>
                        <a:spcBef>
                          <a:spcPts val="600"/>
                        </a:spcBef>
                        <a:defRPr>
                          <a:latin typeface="Calibri"/>
                          <a:ea typeface="Calibri"/>
                          <a:cs typeface="Calibri"/>
                        </a:defRPr>
                      </a:pPr>
                      <a:r>
                        <a:t>Τα παρατάει γρήγορα</a:t>
                      </a:r>
                    </a:p>
                    <a:p>
                      <a:pPr algn="l">
                        <a:lnSpc>
                          <a:spcPct val="115000"/>
                        </a:lnSpc>
                        <a:spcBef>
                          <a:spcPts val="600"/>
                        </a:spcBef>
                        <a:defRPr>
                          <a:latin typeface="Calibri"/>
                          <a:ea typeface="Calibri"/>
                          <a:cs typeface="Calibri"/>
                        </a:defRPr>
                      </a:pPr>
                      <a:r>
                        <a:t>Αντιλαμβάνεται τη δυσκολία ως περιορισμό</a:t>
                      </a:r>
                    </a:p>
                  </a:txBody>
                  <a:tcPr marL="0" marR="0" marT="0" marB="0" horzOverflow="overflow"/>
                </a:tc>
                <a:extLst>
                  <a:ext uri="{0D108BD9-81ED-4DB2-BD59-A6C34878D82A}">
                    <a16:rowId xmlns:a16="http://schemas.microsoft.com/office/drawing/2014/main" val="10001"/>
                  </a:ext>
                </a:extLst>
              </a:tr>
              <a:tr h="1233947">
                <a:tc>
                  <a:txBody>
                    <a:bodyPr/>
                    <a:lstStyle/>
                    <a:p>
                      <a:pPr algn="just">
                        <a:lnSpc>
                          <a:spcPct val="115000"/>
                        </a:lnSpc>
                        <a:spcBef>
                          <a:spcPts val="600"/>
                        </a:spcBef>
                        <a:defRPr sz="1800"/>
                      </a:pPr>
                      <a:r>
                        <a:rPr sz="2200" b="1">
                          <a:solidFill>
                            <a:srgbClr val="FFFFFF"/>
                          </a:solidFill>
                          <a:latin typeface="Calibri"/>
                          <a:ea typeface="Calibri"/>
                          <a:cs typeface="Calibri"/>
                        </a:rPr>
                        <a:t>Ανατροφοδότηση</a:t>
                      </a:r>
                    </a:p>
                  </a:txBody>
                  <a:tcPr marL="0" marR="0" marT="0" marB="0" horzOverflow="overflow">
                    <a:solidFill>
                      <a:srgbClr val="04A6C2"/>
                    </a:solidFill>
                  </a:tcPr>
                </a:tc>
                <a:tc>
                  <a:txBody>
                    <a:bodyPr/>
                    <a:lstStyle/>
                    <a:p>
                      <a:pPr algn="l">
                        <a:lnSpc>
                          <a:spcPct val="115000"/>
                        </a:lnSpc>
                        <a:spcBef>
                          <a:spcPts val="600"/>
                        </a:spcBef>
                        <a:defRPr sz="1800"/>
                      </a:pPr>
                      <a:r>
                        <a:rPr sz="2200">
                          <a:latin typeface="Calibri"/>
                          <a:ea typeface="Calibri"/>
                          <a:cs typeface="Calibri"/>
                        </a:rPr>
                        <a:t>Αναζητά την ανατροφοδότηση ως εργαλείο βελτίωσης, την εφαρμόζει για να βελτιώσει τις δεξιότητές του.</a:t>
                      </a:r>
                    </a:p>
                  </a:txBody>
                  <a:tcPr marL="0" marR="0" marT="0" marB="0" horzOverflow="overflow"/>
                </a:tc>
                <a:tc>
                  <a:txBody>
                    <a:bodyPr/>
                    <a:lstStyle/>
                    <a:p>
                      <a:pPr algn="l">
                        <a:lnSpc>
                          <a:spcPct val="115000"/>
                        </a:lnSpc>
                        <a:spcBef>
                          <a:spcPts val="600"/>
                        </a:spcBef>
                        <a:defRPr sz="1800"/>
                      </a:pPr>
                      <a:r>
                        <a:rPr sz="2200">
                          <a:latin typeface="Calibri"/>
                          <a:ea typeface="Calibri"/>
                          <a:cs typeface="Calibri"/>
                        </a:rPr>
                        <a:t>Αισθάνεται προσωπική επίθεση από την κριτική, απορρίπτει ή αποφεύγει την ανατροφοδότηση.</a:t>
                      </a:r>
                    </a:p>
                  </a:txBody>
                  <a:tcPr marL="0" marR="0" marT="0" marB="0" horzOverflow="overflow"/>
                </a:tc>
                <a:extLst>
                  <a:ext uri="{0D108BD9-81ED-4DB2-BD59-A6C34878D82A}">
                    <a16:rowId xmlns:a16="http://schemas.microsoft.com/office/drawing/2014/main" val="10002"/>
                  </a:ext>
                </a:extLst>
              </a:tr>
              <a:tr h="2318788">
                <a:tc>
                  <a:txBody>
                    <a:bodyPr/>
                    <a:lstStyle/>
                    <a:p>
                      <a:pPr algn="just">
                        <a:lnSpc>
                          <a:spcPct val="115000"/>
                        </a:lnSpc>
                        <a:spcBef>
                          <a:spcPts val="600"/>
                        </a:spcBef>
                        <a:defRPr b="1">
                          <a:solidFill>
                            <a:srgbClr val="FFFFFF"/>
                          </a:solidFill>
                          <a:latin typeface="Calibri"/>
                          <a:ea typeface="Calibri"/>
                          <a:cs typeface="Calibri"/>
                        </a:defRPr>
                      </a:pPr>
                      <a:r>
                        <a:t>Επιτυχία</a:t>
                      </a:r>
                      <a:r>
                        <a:rPr b="0"/>
                        <a:t> </a:t>
                      </a:r>
                      <a:br>
                        <a:rPr b="0"/>
                      </a:br>
                      <a:r>
                        <a:rPr b="0"/>
                        <a:t>(των άλλων) </a:t>
                      </a:r>
                    </a:p>
                  </a:txBody>
                  <a:tcPr marL="0" marR="0" marT="0" marB="0" horzOverflow="overflow">
                    <a:solidFill>
                      <a:srgbClr val="04A6C2"/>
                    </a:solidFill>
                  </a:tcPr>
                </a:tc>
                <a:tc>
                  <a:txBody>
                    <a:bodyPr/>
                    <a:lstStyle/>
                    <a:p>
                      <a:pPr algn="l">
                        <a:lnSpc>
                          <a:spcPct val="115000"/>
                        </a:lnSpc>
                        <a:spcBef>
                          <a:spcPts val="600"/>
                        </a:spcBef>
                        <a:defRPr>
                          <a:latin typeface="Calibri"/>
                          <a:ea typeface="Calibri"/>
                          <a:cs typeface="Calibri"/>
                        </a:defRPr>
                      </a:pPr>
                      <a:r>
                        <a:t>Βλέπει τα επιτεύγματα των άλλων ως έμπνευση</a:t>
                      </a:r>
                    </a:p>
                    <a:p>
                      <a:pPr algn="l">
                        <a:lnSpc>
                          <a:spcPct val="115000"/>
                        </a:lnSpc>
                        <a:spcBef>
                          <a:spcPts val="600"/>
                        </a:spcBef>
                        <a:defRPr>
                          <a:latin typeface="Calibri"/>
                          <a:ea typeface="Calibri"/>
                          <a:cs typeface="Calibri"/>
                        </a:defRPr>
                      </a:pPr>
                      <a:r>
                        <a:t>Τα μελετά για να μάθει,</a:t>
                      </a:r>
                    </a:p>
                    <a:p>
                      <a:pPr algn="l">
                        <a:lnSpc>
                          <a:spcPct val="115000"/>
                        </a:lnSpc>
                        <a:spcBef>
                          <a:spcPts val="600"/>
                        </a:spcBef>
                        <a:defRPr>
                          <a:latin typeface="Calibri"/>
                          <a:ea typeface="Calibri"/>
                          <a:cs typeface="Calibri"/>
                        </a:defRPr>
                      </a:pPr>
                      <a:r>
                        <a:t>Επιδοκιμάζει τους συναδέλφους του.</a:t>
                      </a:r>
                    </a:p>
                  </a:txBody>
                  <a:tcPr marL="0" marR="0" marT="0" marB="0" horzOverflow="overflow"/>
                </a:tc>
                <a:tc>
                  <a:txBody>
                    <a:bodyPr/>
                    <a:lstStyle/>
                    <a:p>
                      <a:pPr algn="l">
                        <a:lnSpc>
                          <a:spcPct val="115000"/>
                        </a:lnSpc>
                        <a:spcBef>
                          <a:spcPts val="600"/>
                        </a:spcBef>
                        <a:defRPr>
                          <a:latin typeface="Calibri"/>
                          <a:ea typeface="Calibri"/>
                          <a:cs typeface="Calibri"/>
                        </a:defRPr>
                      </a:pPr>
                      <a:r>
                        <a:t>Νιώθει ζήλια ή απειλή από την επιτυχία των άλλων</a:t>
                      </a:r>
                    </a:p>
                    <a:p>
                      <a:pPr algn="l">
                        <a:lnSpc>
                          <a:spcPct val="115000"/>
                        </a:lnSpc>
                        <a:spcBef>
                          <a:spcPts val="600"/>
                        </a:spcBef>
                        <a:defRPr>
                          <a:latin typeface="Calibri"/>
                          <a:ea typeface="Calibri"/>
                          <a:cs typeface="Calibri"/>
                        </a:defRPr>
                      </a:pPr>
                      <a:r>
                        <a:t>Αποφεύγει καταστάσεις σύγκρισης.</a:t>
                      </a:r>
                    </a:p>
                  </a:txBody>
                  <a:tcPr marL="0" marR="0" marT="0" marB="0" horzOverflow="overflow"/>
                </a:tc>
                <a:extLst>
                  <a:ext uri="{0D108BD9-81ED-4DB2-BD59-A6C34878D82A}">
                    <a16:rowId xmlns:a16="http://schemas.microsoft.com/office/drawing/2014/main" val="10003"/>
                  </a:ext>
                </a:extLst>
              </a:tr>
            </a:tbl>
          </a:graphicData>
        </a:graphic>
      </p:graphicFrame>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Google Shape;419;g34519fc2d75_0_96"/>
          <p:cNvSpPr/>
          <p:nvPr/>
        </p:nvSpPr>
        <p:spPr>
          <a:xfrm rot="10800000" flipH="1">
            <a:off x="-1033802" y="-677458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82" name="Google Shape;420;g34519fc2d75_0_96"/>
          <p:cNvSpPr/>
          <p:nvPr/>
        </p:nvSpPr>
        <p:spPr>
          <a:xfrm rot="10800000">
            <a:off x="1997724" y="1108578"/>
            <a:ext cx="1015950"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83" name="Google Shape;421;g34519fc2d75_0_96"/>
          <p:cNvSpPr txBox="1"/>
          <p:nvPr/>
        </p:nvSpPr>
        <p:spPr>
          <a:xfrm>
            <a:off x="1132851" y="3364505"/>
            <a:ext cx="9639050" cy="6833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000" b="1">
                <a:latin typeface="Calibri"/>
                <a:ea typeface="Calibri"/>
                <a:cs typeface="Calibri"/>
                <a:sym typeface="Calibri"/>
              </a:defRPr>
            </a:pPr>
            <a:r>
              <a:t>Η μεταβιβασιμότητα και διαχρονική αξία των δεξιοτήτων</a:t>
            </a:r>
          </a:p>
          <a:p>
            <a:pPr marL="622300" indent="-5461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Ορισμός του OECD: </a:t>
            </a:r>
            <a:r>
              <a:rPr b="0"/>
              <a:t>Ικανότητες υπεύθυνης χρήσης γνώσεων, στάσεων και αξιών για την επίτευξη στόχων, που επιτρέπουν στα άτομα να ανταποκρίνονται σε σύνθετες απαιτήσεις σε οποιοδήποτε περιβάλλον.</a:t>
            </a:r>
          </a:p>
          <a:p>
            <a:pPr marL="622300" indent="-5461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Το μέλλον της εργασίας: </a:t>
            </a:r>
            <a:r>
              <a:rPr b="0"/>
              <a:t>Πρόκειται για ιδιότητες που η τεχνητή νοημοσύνη και οι μηχανές δεν μπορούν να αναπαράγουν εύκολα (συναισθηματική νοημοσύνη, κριτική σκέψη) και είναι ζωτικής σημασίας για τη δια βίου μάθηση και την αντιμετώπιση της αβεβαιότητας.</a:t>
            </a:r>
          </a:p>
          <a:p>
            <a:pPr marL="622300" indent="-5461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Παγκόσμια ικανότητα: </a:t>
            </a:r>
            <a:r>
              <a:rPr b="0"/>
              <a:t>Προώθηση της επικοινωνίας και της συνεργασίας με σεβασμό σε διαφορετικές κουλτούρες και επαγγελματικά περιβάλλοντα.</a:t>
            </a:r>
          </a:p>
          <a:p>
            <a:pPr marL="622300" indent="-5461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«Δεξιότητες σύνθεσης - Fusion Skills»: </a:t>
            </a:r>
            <a:r>
              <a:rPr b="0"/>
              <a:t>Συνδυάζουν συναισθηματικές, γνωστικές και πρακτικές ικανότητες για να προετοιμάσουν τα άτομα για μελλοντικές ευκαιρίες.</a:t>
            </a:r>
          </a:p>
          <a:p>
            <a:pPr algn="just">
              <a:lnSpc>
                <a:spcPct val="150000"/>
              </a:lnSpc>
              <a:spcBef>
                <a:spcPts val="1200"/>
              </a:spcBef>
              <a:defRPr sz="2000">
                <a:latin typeface="Calibri"/>
                <a:ea typeface="Calibri"/>
                <a:cs typeface="Calibri"/>
                <a:sym typeface="Calibri"/>
              </a:defRPr>
            </a:pPr>
            <a:endParaRPr b="0"/>
          </a:p>
        </p:txBody>
      </p:sp>
      <p:sp>
        <p:nvSpPr>
          <p:cNvPr id="384" name="Google Shape;422;g34519fc2d75_0_96"/>
          <p:cNvSpPr txBox="1"/>
          <p:nvPr/>
        </p:nvSpPr>
        <p:spPr>
          <a:xfrm>
            <a:off x="890425" y="2032274"/>
            <a:ext cx="15491751" cy="73865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Διατομεακότητα και διαχρονική αξία των δεξιοτήτων</a:t>
            </a:r>
          </a:p>
        </p:txBody>
      </p:sp>
      <p:sp>
        <p:nvSpPr>
          <p:cNvPr id="385" name="Google Shape;423;g34519fc2d75_0_96"/>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37</a:t>
            </a:fld>
            <a:endParaRPr/>
          </a:p>
        </p:txBody>
      </p:sp>
      <p:pic>
        <p:nvPicPr>
          <p:cNvPr id="386" name="Google Shape;424;g34519fc2d75_0_96" descr="Google Shape;424;g34519fc2d75_0_96"/>
          <p:cNvPicPr>
            <a:picLocks noChangeAspect="1"/>
          </p:cNvPicPr>
          <p:nvPr/>
        </p:nvPicPr>
        <p:blipFill>
          <a:blip r:embed="rId5"/>
          <a:stretch>
            <a:fillRect/>
          </a:stretch>
        </p:blipFill>
        <p:spPr>
          <a:xfrm>
            <a:off x="11030900" y="3364505"/>
            <a:ext cx="7162150" cy="5942696"/>
          </a:xfrm>
          <a:prstGeom prst="rect">
            <a:avLst/>
          </a:prstGeom>
          <a:ln w="12700">
            <a:miter lim="400000"/>
          </a:ln>
        </p:spPr>
      </p:pic>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 name="Google Shape;430;g34519fc2d75_0_104"/>
          <p:cNvSpPr/>
          <p:nvPr/>
        </p:nvSpPr>
        <p:spPr>
          <a:xfrm rot="10800000" flipH="1">
            <a:off x="-1033802" y="-6529183"/>
            <a:ext cx="19829347" cy="8576193"/>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91" name="Google Shape;431;g34519fc2d75_0_104"/>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392" name="Google Shape;432;g34519fc2d75_0_104"/>
          <p:cNvSpPr txBox="1"/>
          <p:nvPr/>
        </p:nvSpPr>
        <p:spPr>
          <a:xfrm>
            <a:off x="1156224" y="4202824"/>
            <a:ext cx="10713951" cy="48574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800" b="1">
                <a:latin typeface="Calibri"/>
                <a:ea typeface="Calibri"/>
                <a:cs typeface="Calibri"/>
                <a:sym typeface="Calibri"/>
              </a:defRPr>
            </a:pPr>
            <a:r>
              <a:t>Οι 10 δεξιότητες του μέλλοντος (World Economic Forum - Παγκόσμιο Οικονομικό Φόρουμ):</a:t>
            </a:r>
          </a:p>
          <a:p>
            <a:pPr marL="457200" indent="-419100" algn="just">
              <a:lnSpc>
                <a:spcPct val="150000"/>
              </a:lnSpc>
              <a:spcBef>
                <a:spcPts val="1200"/>
              </a:spcBef>
              <a:buClr>
                <a:srgbClr val="04A6C2"/>
              </a:buClr>
              <a:buSzPts val="2800"/>
              <a:buAutoNum type="arabicPeriod"/>
              <a:defRPr sz="2800">
                <a:latin typeface="Calibri"/>
                <a:ea typeface="Calibri"/>
                <a:cs typeface="Calibri"/>
                <a:sym typeface="Calibri"/>
              </a:defRPr>
            </a:pPr>
            <a:r>
              <a:t>Αναλυτική σκέψη</a:t>
            </a:r>
          </a:p>
          <a:p>
            <a:pPr marL="457200" indent="-419100" algn="just">
              <a:lnSpc>
                <a:spcPct val="150000"/>
              </a:lnSpc>
              <a:spcBef>
                <a:spcPts val="1200"/>
              </a:spcBef>
              <a:buClr>
                <a:srgbClr val="04A6C2"/>
              </a:buClr>
              <a:buSzPts val="2800"/>
              <a:buAutoNum type="arabicPeriod"/>
              <a:defRPr sz="2800">
                <a:latin typeface="Calibri"/>
                <a:ea typeface="Calibri"/>
                <a:cs typeface="Calibri"/>
                <a:sym typeface="Calibri"/>
              </a:defRPr>
            </a:pPr>
            <a:r>
              <a:t>Ανθεκτικότητα, ευελιξία και πριοσαρμοστικότητα</a:t>
            </a:r>
          </a:p>
          <a:p>
            <a:pPr marL="457200" indent="-419100" algn="just">
              <a:lnSpc>
                <a:spcPct val="150000"/>
              </a:lnSpc>
              <a:spcBef>
                <a:spcPts val="1200"/>
              </a:spcBef>
              <a:buClr>
                <a:srgbClr val="04A6C2"/>
              </a:buClr>
              <a:buSzPts val="2800"/>
              <a:buAutoNum type="arabicPeriod"/>
              <a:defRPr sz="2800">
                <a:latin typeface="Calibri"/>
                <a:ea typeface="Calibri"/>
                <a:cs typeface="Calibri"/>
                <a:sym typeface="Calibri"/>
              </a:defRPr>
            </a:pPr>
            <a:r>
              <a:t>Ηγεσία και κοινωνική επιρροή</a:t>
            </a:r>
          </a:p>
          <a:p>
            <a:pPr marL="457200" indent="-419100" algn="just">
              <a:lnSpc>
                <a:spcPct val="150000"/>
              </a:lnSpc>
              <a:spcBef>
                <a:spcPts val="1200"/>
              </a:spcBef>
              <a:buClr>
                <a:srgbClr val="04A6C2"/>
              </a:buClr>
              <a:buSzPts val="2800"/>
              <a:buAutoNum type="arabicPeriod"/>
              <a:defRPr sz="2800">
                <a:latin typeface="Calibri"/>
                <a:ea typeface="Calibri"/>
                <a:cs typeface="Calibri"/>
                <a:sym typeface="Calibri"/>
              </a:defRPr>
            </a:pPr>
            <a:r>
              <a:t>Δημιουργική σκέψη</a:t>
            </a:r>
          </a:p>
          <a:p>
            <a:pPr marL="457200" indent="-419100" algn="just">
              <a:lnSpc>
                <a:spcPct val="150000"/>
              </a:lnSpc>
              <a:spcBef>
                <a:spcPts val="1200"/>
              </a:spcBef>
              <a:buClr>
                <a:srgbClr val="04A6C2"/>
              </a:buClr>
              <a:buSzPts val="2800"/>
              <a:buAutoNum type="arabicPeriod"/>
              <a:defRPr sz="2800">
                <a:latin typeface="Calibri"/>
                <a:ea typeface="Calibri"/>
                <a:cs typeface="Calibri"/>
                <a:sym typeface="Calibri"/>
              </a:defRPr>
            </a:pPr>
            <a:r>
              <a:t>Κίνητρα και αυτογνωσία</a:t>
            </a:r>
          </a:p>
        </p:txBody>
      </p:sp>
      <p:sp>
        <p:nvSpPr>
          <p:cNvPr id="393" name="Google Shape;433;g34519fc2d75_0_104"/>
          <p:cNvSpPr txBox="1"/>
          <p:nvPr/>
        </p:nvSpPr>
        <p:spPr>
          <a:xfrm>
            <a:off x="2759374" y="2822325"/>
            <a:ext cx="12769252"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Διατομεακότητα και διαχρονική αξία των δεξιοτήτων</a:t>
            </a:r>
          </a:p>
        </p:txBody>
      </p:sp>
      <p:sp>
        <p:nvSpPr>
          <p:cNvPr id="394" name="Google Shape;434;g34519fc2d75_0_104"/>
          <p:cNvSpPr txBox="1"/>
          <p:nvPr/>
        </p:nvSpPr>
        <p:spPr>
          <a:xfrm>
            <a:off x="9070988" y="3940607"/>
            <a:ext cx="7932051" cy="485747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indent="457200" algn="just">
              <a:lnSpc>
                <a:spcPct val="150000"/>
              </a:lnSpc>
              <a:spcBef>
                <a:spcPts val="1200"/>
              </a:spcBef>
              <a:defRPr sz="2800">
                <a:latin typeface="Calibri"/>
                <a:ea typeface="Calibri"/>
                <a:cs typeface="Calibri"/>
                <a:sym typeface="Calibri"/>
              </a:defRPr>
            </a:pPr>
            <a:endParaRPr/>
          </a:p>
          <a:p>
            <a:pPr marL="457200" indent="-419100" algn="just">
              <a:lnSpc>
                <a:spcPct val="150000"/>
              </a:lnSpc>
              <a:spcBef>
                <a:spcPts val="1200"/>
              </a:spcBef>
              <a:buClr>
                <a:srgbClr val="04A6C2"/>
              </a:buClr>
              <a:buSzPts val="2800"/>
              <a:buAutoNum type="arabicPeriod" startAt="6"/>
              <a:defRPr sz="2800">
                <a:latin typeface="Calibri"/>
                <a:ea typeface="Calibri"/>
                <a:cs typeface="Calibri"/>
                <a:sym typeface="Calibri"/>
              </a:defRPr>
            </a:pPr>
            <a:r>
              <a:t>Τεχνολογική εγγραμματοσύνη</a:t>
            </a:r>
          </a:p>
          <a:p>
            <a:pPr marL="457200" indent="-419100" algn="just">
              <a:lnSpc>
                <a:spcPct val="150000"/>
              </a:lnSpc>
              <a:spcBef>
                <a:spcPts val="1200"/>
              </a:spcBef>
              <a:buClr>
                <a:srgbClr val="04A6C2"/>
              </a:buClr>
              <a:buSzPts val="2800"/>
              <a:buAutoNum type="arabicPeriod" startAt="6"/>
              <a:defRPr sz="2800">
                <a:latin typeface="Calibri"/>
                <a:ea typeface="Calibri"/>
                <a:cs typeface="Calibri"/>
                <a:sym typeface="Calibri"/>
              </a:defRPr>
            </a:pPr>
            <a:r>
              <a:t>Ενσυναίσθηση και ενεργητική ακρόαση</a:t>
            </a:r>
          </a:p>
          <a:p>
            <a:pPr marL="457200" indent="-419100" algn="just">
              <a:lnSpc>
                <a:spcPct val="150000"/>
              </a:lnSpc>
              <a:spcBef>
                <a:spcPts val="1200"/>
              </a:spcBef>
              <a:buClr>
                <a:srgbClr val="04A6C2"/>
              </a:buClr>
              <a:buSzPts val="2800"/>
              <a:buAutoNum type="arabicPeriod" startAt="6"/>
              <a:defRPr sz="2800">
                <a:latin typeface="Calibri"/>
                <a:ea typeface="Calibri"/>
                <a:cs typeface="Calibri"/>
                <a:sym typeface="Calibri"/>
              </a:defRPr>
            </a:pPr>
            <a:r>
              <a:t>Περιέργεια και δια βίου μάθηση</a:t>
            </a:r>
          </a:p>
          <a:p>
            <a:pPr marL="457200" indent="-419100" algn="just">
              <a:lnSpc>
                <a:spcPct val="150000"/>
              </a:lnSpc>
              <a:spcBef>
                <a:spcPts val="1200"/>
              </a:spcBef>
              <a:buClr>
                <a:srgbClr val="04A6C2"/>
              </a:buClr>
              <a:buSzPts val="2800"/>
              <a:buAutoNum type="arabicPeriod" startAt="6"/>
              <a:defRPr sz="2800">
                <a:latin typeface="Calibri"/>
                <a:ea typeface="Calibri"/>
                <a:cs typeface="Calibri"/>
                <a:sym typeface="Calibri"/>
              </a:defRPr>
            </a:pPr>
            <a:r>
              <a:t>Διαχείριση ταλέντων</a:t>
            </a:r>
          </a:p>
          <a:p>
            <a:pPr marL="457200" indent="-419100" algn="just">
              <a:lnSpc>
                <a:spcPct val="150000"/>
              </a:lnSpc>
              <a:spcBef>
                <a:spcPts val="1200"/>
              </a:spcBef>
              <a:buClr>
                <a:srgbClr val="04A6C2"/>
              </a:buClr>
              <a:buSzPts val="2800"/>
              <a:buAutoNum type="arabicPeriod" startAt="6"/>
              <a:defRPr sz="2800">
                <a:latin typeface="Calibri"/>
                <a:ea typeface="Calibri"/>
                <a:cs typeface="Calibri"/>
                <a:sym typeface="Calibri"/>
              </a:defRPr>
            </a:pPr>
            <a:r>
              <a:t>Προσανατολισμός στην εξυπηρέτηση και εστίαση στις ανάγκες του πελάτη</a:t>
            </a:r>
          </a:p>
        </p:txBody>
      </p:sp>
      <p:sp>
        <p:nvSpPr>
          <p:cNvPr id="395" name="Google Shape;435;g34519fc2d75_0_104"/>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38</a:t>
            </a:fld>
            <a:endParaRP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Google Shape;441;g34519fc2d75_0_112"/>
          <p:cNvSpPr/>
          <p:nvPr/>
        </p:nvSpPr>
        <p:spPr>
          <a:xfrm rot="10800000" flipH="1">
            <a:off x="-1049177" y="-55342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00" name="Google Shape;442;g34519fc2d75_0_112"/>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01" name="Google Shape;443;g34519fc2d75_0_112"/>
          <p:cNvSpPr txBox="1"/>
          <p:nvPr/>
        </p:nvSpPr>
        <p:spPr>
          <a:xfrm>
            <a:off x="998050" y="4829462"/>
            <a:ext cx="15072350" cy="41915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3500" b="1">
                <a:latin typeface="Calibri"/>
                <a:ea typeface="Calibri"/>
                <a:cs typeface="Calibri"/>
                <a:sym typeface="Calibri"/>
              </a:defRPr>
            </a:pPr>
            <a:r>
              <a:t>Δεξιότητες επικοινωνίας στην πράξη - 5 διαφορετικές εφαρμογές ρόλων:</a:t>
            </a:r>
          </a:p>
          <a:p>
            <a:pPr marL="622300" indent="-590550" algn="just">
              <a:lnSpc>
                <a:spcPct val="115000"/>
              </a:lnSpc>
              <a:spcBef>
                <a:spcPts val="1200"/>
              </a:spcBef>
              <a:buClr>
                <a:srgbClr val="04A6C2"/>
              </a:buClr>
              <a:buSzPts val="3000"/>
              <a:buAutoNum type="arabicPeriod"/>
              <a:defRPr sz="3000">
                <a:latin typeface="Calibri"/>
                <a:ea typeface="Calibri"/>
                <a:cs typeface="Calibri"/>
                <a:sym typeface="Calibri"/>
              </a:defRPr>
            </a:pPr>
            <a:r>
              <a:t>στην υιοθέτηση βιώσιμων πρακτικών</a:t>
            </a:r>
          </a:p>
          <a:p>
            <a:pPr marL="622300" indent="-590550" algn="just">
              <a:lnSpc>
                <a:spcPct val="115000"/>
              </a:lnSpc>
              <a:spcBef>
                <a:spcPts val="1200"/>
              </a:spcBef>
              <a:buClr>
                <a:srgbClr val="04A6C2"/>
              </a:buClr>
              <a:buSzPts val="3000"/>
              <a:buAutoNum type="arabicPeriod"/>
              <a:defRPr sz="3000">
                <a:latin typeface="Calibri"/>
                <a:ea typeface="Calibri"/>
                <a:cs typeface="Calibri"/>
                <a:sym typeface="Calibri"/>
              </a:defRPr>
            </a:pPr>
            <a:r>
              <a:t>στην πλοήγηση στην τεχνολογική εξέλιξη</a:t>
            </a:r>
          </a:p>
          <a:p>
            <a:pPr marL="622300" indent="-590550" algn="just">
              <a:lnSpc>
                <a:spcPct val="115000"/>
              </a:lnSpc>
              <a:spcBef>
                <a:spcPts val="1200"/>
              </a:spcBef>
              <a:buClr>
                <a:srgbClr val="04A6C2"/>
              </a:buClr>
              <a:buSzPts val="3000"/>
              <a:buAutoNum type="arabicPeriod"/>
              <a:defRPr sz="3000">
                <a:latin typeface="Calibri"/>
                <a:ea typeface="Calibri"/>
                <a:cs typeface="Calibri"/>
                <a:sym typeface="Calibri"/>
              </a:defRPr>
            </a:pPr>
            <a:r>
              <a:t>για μια επιχειρηματική νοοτροπία</a:t>
            </a:r>
          </a:p>
          <a:p>
            <a:pPr marL="622300" indent="-590550" algn="just">
              <a:lnSpc>
                <a:spcPct val="115000"/>
              </a:lnSpc>
              <a:spcBef>
                <a:spcPts val="1200"/>
              </a:spcBef>
              <a:buClr>
                <a:srgbClr val="04A6C2"/>
              </a:buClr>
              <a:buSzPts val="3000"/>
              <a:buAutoNum type="arabicPeriod"/>
              <a:defRPr sz="3000">
                <a:latin typeface="Calibri"/>
                <a:ea typeface="Calibri"/>
                <a:cs typeface="Calibri"/>
                <a:sym typeface="Calibri"/>
              </a:defRPr>
            </a:pPr>
            <a:r>
              <a:t>στη διατομεακή εργασία</a:t>
            </a:r>
          </a:p>
          <a:p>
            <a:pPr marL="622300" indent="-590550" algn="just">
              <a:lnSpc>
                <a:spcPct val="115000"/>
              </a:lnSpc>
              <a:spcBef>
                <a:spcPts val="1200"/>
              </a:spcBef>
              <a:buClr>
                <a:srgbClr val="04A6C2"/>
              </a:buClr>
              <a:buSzPts val="3000"/>
              <a:buAutoNum type="arabicPeriod"/>
              <a:defRPr sz="3000">
                <a:latin typeface="Calibri"/>
                <a:ea typeface="Calibri"/>
                <a:cs typeface="Calibri"/>
                <a:sym typeface="Calibri"/>
              </a:defRPr>
            </a:pPr>
            <a:r>
              <a:t>για την επαγγελματική ανάπτυξη και κινητικότητα</a:t>
            </a:r>
          </a:p>
        </p:txBody>
      </p:sp>
      <p:sp>
        <p:nvSpPr>
          <p:cNvPr id="402" name="Google Shape;444;g34519fc2d75_0_112"/>
          <p:cNvSpPr txBox="1"/>
          <p:nvPr/>
        </p:nvSpPr>
        <p:spPr>
          <a:xfrm>
            <a:off x="998050" y="3339300"/>
            <a:ext cx="15491751" cy="7386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Διατομεακότητα και διαχρονική αξία των δεξιοτήτων</a:t>
            </a:r>
          </a:p>
        </p:txBody>
      </p:sp>
      <p:sp>
        <p:nvSpPr>
          <p:cNvPr id="403" name="Google Shape;445;g34519fc2d75_0_112"/>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39</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Google Shape;142;g34519fc2d75_0_0"/>
          <p:cNvSpPr/>
          <p:nvPr/>
        </p:nvSpPr>
        <p:spPr>
          <a:xfrm rot="10800000" flipH="1">
            <a:off x="-397001" y="-7376788"/>
            <a:ext cx="19829347" cy="8576195"/>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31" name="Google Shape;143;g34519fc2d75_0_0"/>
          <p:cNvSpPr/>
          <p:nvPr/>
        </p:nvSpPr>
        <p:spPr>
          <a:xfrm rot="10800000">
            <a:off x="15911991" y="412034"/>
            <a:ext cx="1571575" cy="1571575"/>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32" name="Google Shape;144;g34519fc2d75_0_0"/>
          <p:cNvSpPr txBox="1"/>
          <p:nvPr/>
        </p:nvSpPr>
        <p:spPr>
          <a:xfrm>
            <a:off x="4373774" y="1121700"/>
            <a:ext cx="10072552" cy="15260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Δεξιότητες διαχείρισης ανθρώπινου δυναμικού</a:t>
            </a:r>
          </a:p>
        </p:txBody>
      </p:sp>
      <p:sp>
        <p:nvSpPr>
          <p:cNvPr id="133" name="Google Shape;145;g34519fc2d75_0_0"/>
          <p:cNvSpPr txBox="1"/>
          <p:nvPr/>
        </p:nvSpPr>
        <p:spPr>
          <a:xfrm>
            <a:off x="1222490" y="2176429"/>
            <a:ext cx="16215350" cy="582302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000" b="1">
                <a:latin typeface="Calibri"/>
                <a:ea typeface="Calibri"/>
                <a:cs typeface="Calibri"/>
                <a:sym typeface="Calibri"/>
              </a:defRPr>
            </a:pPr>
            <a:r>
              <a:t>Βασικοί ορισμοί:</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Επικοινωνία </a:t>
            </a:r>
            <a:r>
              <a:rPr b="0"/>
              <a:t>– Η ικανότητα να εκφράζουμε ιδέες με σαφήνεια, να ακούμε ενεργά και να διασφαλίζουμε τη ροή πληροφοριών στην ομάδα. Κρίσιμη για την επίλυση παρεξηγήσεων και τη διατήρηση συνοχής της ομάδας.</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Ηγεσία </a:t>
            </a:r>
            <a:r>
              <a:rPr b="0"/>
              <a:t>– Η ικανότητα να εμπνέουμε, να καθοδηγούμε και να παίρνουμε αποφάσεις, ισορροπώντας την καλλιτεχνική όραση και την ευημερία της ομάδας. Σημαντική για την επίλυση συγκρούσεων και την ανακατεύθυνση ομάδων σε προκλήσεις.</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Προσαρμοστικότητα </a:t>
            </a:r>
            <a:r>
              <a:rPr b="0"/>
              <a:t>– Η ικανότητα να προσαρμοζόμαστε γρήγορα σε αλλαγές προγραμμάτων, δυναμικής ομάδας ή δημιουργικής κατεύθυνσης. Απαραίτητη για τη διατήρηση συνέχειας και παραγωγικότητας σε απρόβλεπτες καταστάσεις</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Συναισθηματική νοημοσύνη </a:t>
            </a:r>
            <a:r>
              <a:rPr b="0"/>
              <a:t>– Η επίγνωση και ρύθμιση των δικών μας συναισθημάτων ενώ κατανοούμε και ανταποκρινόμαστε ευαίσθητα στα συναισθήματα των άλλων. Υποστηρίζει τη δημιουργία ενός περιβάλλοντος ομάδας που χαρακτηρίζεται από συμπερίληψη και αλληλοϋποστήριξη.</a:t>
            </a:r>
          </a:p>
          <a:p>
            <a:pPr marL="622300" indent="-558800" algn="just">
              <a:lnSpc>
                <a:spcPct val="150000"/>
              </a:lnSpc>
              <a:spcBef>
                <a:spcPts val="1200"/>
              </a:spcBef>
              <a:buClr>
                <a:srgbClr val="04A6C2"/>
              </a:buClr>
              <a:buSzPts val="2000"/>
              <a:buFont typeface="Helvetica"/>
              <a:buChar char="⮚"/>
              <a:defRPr sz="2000" b="1">
                <a:latin typeface="Calibri"/>
                <a:ea typeface="Calibri"/>
                <a:cs typeface="Calibri"/>
                <a:sym typeface="Calibri"/>
              </a:defRPr>
            </a:pPr>
            <a:r>
              <a:t>Η ανθεκτικότητα </a:t>
            </a:r>
            <a:r>
              <a:rPr b="0"/>
              <a:t>είναι αυτό που μας βοηθά να παραμένουμε σταθεροί όταν αντιμετωπίζουμε αντιξοότητες. Ως δεξιότητα, αφορά την αντιμετώπιση πίεσης και την επαναφορά της εστίασης. Ως ικανότητα, αφορά το πώς στηρίζουμε τους άλλους—παραμένοντας σταθεροί, προσφέροντας υποστήριξη και προσαρμοζόμενοι μαζί στις προκλήσεις.</a:t>
            </a:r>
          </a:p>
        </p:txBody>
      </p:sp>
      <p:sp>
        <p:nvSpPr>
          <p:cNvPr id="134" name="Google Shape;146;g34519fc2d75_0_0"/>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 name="Freeform 2"/>
          <p:cNvSpPr/>
          <p:nvPr/>
        </p:nvSpPr>
        <p:spPr>
          <a:xfrm rot="5400000" flipV="1">
            <a:off x="-4991100" y="2171699"/>
            <a:ext cx="10287001" cy="5943602"/>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08" name="Freeform 3"/>
          <p:cNvSpPr/>
          <p:nvPr/>
        </p:nvSpPr>
        <p:spPr>
          <a:xfrm rot="10800000">
            <a:off x="304800" y="547419"/>
            <a:ext cx="1219200" cy="1219201"/>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09" name="TextBox 4"/>
          <p:cNvSpPr txBox="1"/>
          <p:nvPr/>
        </p:nvSpPr>
        <p:spPr>
          <a:xfrm>
            <a:off x="1874520" y="3009900"/>
            <a:ext cx="8442960"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latin typeface="Calibri"/>
                <a:ea typeface="Calibri"/>
                <a:cs typeface="Calibri"/>
                <a:sym typeface="Calibri"/>
              </a:defRPr>
            </a:lvl1pPr>
          </a:lstStyle>
          <a:p>
            <a:r>
              <a:t>Δραστηριότητα C2.A3</a:t>
            </a:r>
          </a:p>
        </p:txBody>
      </p:sp>
      <p:sp>
        <p:nvSpPr>
          <p:cNvPr id="410" name="TextBox 6"/>
          <p:cNvSpPr txBox="1"/>
          <p:nvPr/>
        </p:nvSpPr>
        <p:spPr>
          <a:xfrm>
            <a:off x="1874520" y="3948619"/>
            <a:ext cx="15774726" cy="66380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latin typeface="Calibri"/>
                <a:ea typeface="Calibri"/>
                <a:cs typeface="Calibri"/>
                <a:sym typeface="Calibri"/>
              </a:defRPr>
            </a:lvl1pPr>
          </a:lstStyle>
          <a:p>
            <a:r>
              <a:t>Πλοηγηθείτε στο μαθησιακό σας ταξίδι με τη μεταφορά «Waze»</a:t>
            </a: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endParaRPr/>
          </a:p>
        </p:txBody>
      </p:sp>
      <p:sp>
        <p:nvSpPr>
          <p:cNvPr id="413"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endParaRPr/>
          </a:p>
        </p:txBody>
      </p:sp>
      <p:sp>
        <p:nvSpPr>
          <p:cNvPr id="414" name="TextBox 4"/>
          <p:cNvSpPr txBox="1"/>
          <p:nvPr/>
        </p:nvSpPr>
        <p:spPr>
          <a:xfrm>
            <a:off x="1874519" y="2628900"/>
            <a:ext cx="16025897" cy="18191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defRPr>
            </a:lvl1pPr>
          </a:lstStyle>
          <a:p>
            <a:r>
              <a:t>Κεφάλαιο 2 Προβληματισμός και βασικά συμπεράσματα</a:t>
            </a:r>
          </a:p>
        </p:txBody>
      </p:sp>
      <p:sp>
        <p:nvSpPr>
          <p:cNvPr id="415" name="TextBox 6"/>
          <p:cNvSpPr txBox="1"/>
          <p:nvPr/>
        </p:nvSpPr>
        <p:spPr>
          <a:xfrm>
            <a:off x="2125690" y="4642067"/>
            <a:ext cx="15774726" cy="2413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722312" indent="-546100">
              <a:spcBef>
                <a:spcPts val="1200"/>
              </a:spcBef>
              <a:buClr>
                <a:srgbClr val="FF0000"/>
              </a:buClr>
              <a:buSzPct val="100000"/>
              <a:buFont typeface="Calibri"/>
              <a:buChar char="?"/>
              <a:defRPr sz="3500" b="1"/>
            </a:pPr>
            <a:r>
              <a:t>Ποια είναι τα 2-3 βασικά σας συμπεράσματα από αυτό το κεφάλαιο;</a:t>
            </a:r>
          </a:p>
          <a:p>
            <a:pPr marL="722312" indent="-546100">
              <a:spcBef>
                <a:spcPts val="1200"/>
              </a:spcBef>
              <a:buClr>
                <a:srgbClr val="FF0000"/>
              </a:buClr>
              <a:buSzPct val="100000"/>
              <a:buFont typeface="Calibri"/>
              <a:buChar char="?"/>
              <a:defRPr sz="3500" b="1"/>
            </a:pPr>
            <a:r>
              <a:t>Γιατί σας κάνουν εντύπωση;</a:t>
            </a:r>
          </a:p>
          <a:p>
            <a:pPr marL="722312" indent="-546100">
              <a:spcBef>
                <a:spcPts val="1200"/>
              </a:spcBef>
              <a:buClr>
                <a:srgbClr val="FF0000"/>
              </a:buClr>
              <a:buSzPct val="100000"/>
              <a:buFont typeface="Calibri"/>
              <a:buChar char="?"/>
              <a:defRPr sz="3500" b="1"/>
            </a:pPr>
            <a:r>
              <a:t>Μοιραστείτε τις σκέψεις σας με την ομάδα και ακούστε τις κοινές απόψεις.</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 name="Google Shape;482;p18"/>
          <p:cNvSpPr/>
          <p:nvPr/>
        </p:nvSpPr>
        <p:spPr>
          <a:xfrm rot="10800000">
            <a:off x="-1" y="-2260784"/>
            <a:ext cx="18515826" cy="8008096"/>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20" name="Google Shape;483;p18"/>
          <p:cNvSpPr/>
          <p:nvPr/>
        </p:nvSpPr>
        <p:spPr>
          <a:xfrm rot="11792556" flipH="1">
            <a:off x="2884893" y="-4357319"/>
            <a:ext cx="16531572" cy="7149905"/>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21" name="Google Shape;484;p18"/>
          <p:cNvSpPr/>
          <p:nvPr/>
        </p:nvSpPr>
        <p:spPr>
          <a:xfrm rot="10800000">
            <a:off x="15687726" y="3362972"/>
            <a:ext cx="1571575" cy="157157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22" name="Google Shape;485;p18"/>
          <p:cNvSpPr/>
          <p:nvPr/>
        </p:nvSpPr>
        <p:spPr>
          <a:xfrm rot="10800000">
            <a:off x="-407121" y="-542874"/>
            <a:ext cx="1571575" cy="1571575"/>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23" name="Google Shape;486;p18"/>
          <p:cNvSpPr txBox="1"/>
          <p:nvPr/>
        </p:nvSpPr>
        <p:spPr>
          <a:xfrm>
            <a:off x="5598426" y="6282482"/>
            <a:ext cx="7091148" cy="8635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ct val="101003"/>
              </a:lnSpc>
              <a:defRPr sz="6800" b="1">
                <a:solidFill>
                  <a:srgbClr val="28853D"/>
                </a:solidFill>
                <a:latin typeface="Calibri"/>
                <a:ea typeface="Calibri"/>
                <a:cs typeface="Calibri"/>
                <a:sym typeface="Calibri"/>
              </a:defRPr>
            </a:lvl1pPr>
          </a:lstStyle>
          <a:p>
            <a:r>
              <a:t>ΕΥΧΑΡΙΣΤΟΥΜΕ</a:t>
            </a:r>
          </a:p>
        </p:txBody>
      </p:sp>
      <p:sp>
        <p:nvSpPr>
          <p:cNvPr id="424" name="Google Shape;487;p18"/>
          <p:cNvSpPr/>
          <p:nvPr/>
        </p:nvSpPr>
        <p:spPr>
          <a:xfrm>
            <a:off x="2354278" y="9075650"/>
            <a:ext cx="4037281" cy="769814"/>
          </a:xfrm>
          <a:prstGeom prst="rect">
            <a:avLst/>
          </a:prstGeom>
          <a:blipFill>
            <a:blip r:embed="rId5"/>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425" name="Google Shape;488;p18"/>
          <p:cNvSpPr txBox="1"/>
          <p:nvPr/>
        </p:nvSpPr>
        <p:spPr>
          <a:xfrm>
            <a:off x="6391557" y="9050894"/>
            <a:ext cx="9542165" cy="97669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nSpc>
                <a:spcPct val="140044"/>
              </a:lnSpc>
              <a:defRPr sz="1300">
                <a:latin typeface="Calibri"/>
                <a:ea typeface="Calibri"/>
                <a:cs typeface="Calibri"/>
                <a:sym typeface="Calibri"/>
              </a:defRPr>
            </a:lvl1pPr>
          </a:lstStyle>
          <a:p>
            <a:r>
              <a:t>Χρηματοδοτείται από την Ευρωπαϊκή Ένωση. Ωστόσο, οι απόψεις και οι γνώμες που εκφράζονται είναι αποκλειστικά του/των συγγραφέα/συγγραφέων και δεν αντανακλούν απαραίτητα τις απόψεις της Ευρωπαϊκής Ένωσης ή του Ευρωπαϊκού Εκτελεστικού Οργανισμού Εκπαίδευσης και Πολιτισμού (EACEA). Ούτε η Ευρωπαϊκή Ένωση ούτε ο EACEA μπορούν να θεωρηθούν υπεύθυνοι για αυτές.</a:t>
            </a:r>
          </a:p>
        </p:txBody>
      </p:sp>
      <p:sp>
        <p:nvSpPr>
          <p:cNvPr id="426" name="Google Shape;489;p18"/>
          <p:cNvSpPr txBox="1"/>
          <p:nvPr/>
        </p:nvSpPr>
        <p:spPr>
          <a:xfrm>
            <a:off x="8413787" y="9977215"/>
            <a:ext cx="2412118" cy="1667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ct val="140072"/>
              </a:lnSpc>
              <a:defRPr sz="1300">
                <a:latin typeface="Calibri"/>
                <a:ea typeface="Calibri"/>
                <a:cs typeface="Calibri"/>
                <a:sym typeface="Calibri"/>
              </a:defRPr>
            </a:lvl1pPr>
          </a:lstStyle>
          <a:p>
            <a:r>
              <a:t>Αριθμός έργου: 101139932</a:t>
            </a:r>
          </a:p>
        </p:txBody>
      </p:sp>
      <p:grpSp>
        <p:nvGrpSpPr>
          <p:cNvPr id="438" name="Google Shape;490;p18"/>
          <p:cNvGrpSpPr/>
          <p:nvPr/>
        </p:nvGrpSpPr>
        <p:grpSpPr>
          <a:xfrm>
            <a:off x="354601" y="7782107"/>
            <a:ext cx="17578796" cy="712972"/>
            <a:chOff x="0" y="0"/>
            <a:chExt cx="17578794" cy="712971"/>
          </a:xfrm>
        </p:grpSpPr>
        <p:sp>
          <p:nvSpPr>
            <p:cNvPr id="427" name="Google Shape;491;p18"/>
            <p:cNvSpPr/>
            <p:nvPr/>
          </p:nvSpPr>
          <p:spPr>
            <a:xfrm>
              <a:off x="1825709" y="-1"/>
              <a:ext cx="1149128" cy="648296"/>
            </a:xfrm>
            <a:prstGeom prst="rect">
              <a:avLst/>
            </a:prstGeom>
            <a:blipFill rotWithShape="1">
              <a:blip r:embed="rId6"/>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28" name="Google Shape;492;p18"/>
            <p:cNvSpPr/>
            <p:nvPr/>
          </p:nvSpPr>
          <p:spPr>
            <a:xfrm>
              <a:off x="4893341" y="98309"/>
              <a:ext cx="1594774" cy="508301"/>
            </a:xfrm>
            <a:prstGeom prst="rect">
              <a:avLst/>
            </a:prstGeom>
            <a:blipFill rotWithShape="1">
              <a:blip r:embed="rId7"/>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29" name="Google Shape;493;p18"/>
            <p:cNvSpPr/>
            <p:nvPr/>
          </p:nvSpPr>
          <p:spPr>
            <a:xfrm>
              <a:off x="15794372" y="61176"/>
              <a:ext cx="1784423" cy="619948"/>
            </a:xfrm>
            <a:prstGeom prst="rect">
              <a:avLst/>
            </a:prstGeom>
            <a:blipFill rotWithShape="1">
              <a:blip r:embed="rId8"/>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0" name="Google Shape;494;p18"/>
            <p:cNvSpPr/>
            <p:nvPr/>
          </p:nvSpPr>
          <p:spPr>
            <a:xfrm>
              <a:off x="6577420" y="61175"/>
              <a:ext cx="1594773" cy="651797"/>
            </a:xfrm>
            <a:prstGeom prst="rect">
              <a:avLst/>
            </a:prstGeom>
            <a:blipFill rotWithShape="1">
              <a:blip r:embed="rId9"/>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1" name="Google Shape;495;p18"/>
            <p:cNvSpPr/>
            <p:nvPr/>
          </p:nvSpPr>
          <p:spPr>
            <a:xfrm>
              <a:off x="3131120" y="98309"/>
              <a:ext cx="1594774" cy="508301"/>
            </a:xfrm>
            <a:prstGeom prst="rect">
              <a:avLst/>
            </a:prstGeom>
            <a:blipFill rotWithShape="1">
              <a:blip r:embed="rId10"/>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2" name="Google Shape;496;p18"/>
            <p:cNvSpPr/>
            <p:nvPr/>
          </p:nvSpPr>
          <p:spPr>
            <a:xfrm>
              <a:off x="8350803" y="61175"/>
              <a:ext cx="1783745" cy="508301"/>
            </a:xfrm>
            <a:prstGeom prst="rect">
              <a:avLst/>
            </a:prstGeom>
            <a:blipFill rotWithShape="1">
              <a:blip r:embed="rId11"/>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3" name="Google Shape;497;p18"/>
            <p:cNvSpPr/>
            <p:nvPr/>
          </p:nvSpPr>
          <p:spPr>
            <a:xfrm>
              <a:off x="10991281" y="101990"/>
              <a:ext cx="1621204" cy="467486"/>
            </a:xfrm>
            <a:prstGeom prst="rect">
              <a:avLst/>
            </a:prstGeom>
            <a:blipFill rotWithShape="1">
              <a:blip r:embed="rId12"/>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4" name="Google Shape;498;p18"/>
            <p:cNvSpPr/>
            <p:nvPr/>
          </p:nvSpPr>
          <p:spPr>
            <a:xfrm>
              <a:off x="12612484" y="37935"/>
              <a:ext cx="1467191" cy="629050"/>
            </a:xfrm>
            <a:prstGeom prst="rect">
              <a:avLst/>
            </a:prstGeom>
            <a:blipFill rotWithShape="1">
              <a:blip r:embed="rId13"/>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5" name="Google Shape;499;p18"/>
            <p:cNvSpPr/>
            <p:nvPr/>
          </p:nvSpPr>
          <p:spPr>
            <a:xfrm>
              <a:off x="14013628" y="56625"/>
              <a:ext cx="1799339" cy="591670"/>
            </a:xfrm>
            <a:prstGeom prst="rect">
              <a:avLst/>
            </a:prstGeom>
            <a:blipFill rotWithShape="1">
              <a:blip r:embed="rId14"/>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6" name="Google Shape;500;p18"/>
            <p:cNvSpPr/>
            <p:nvPr/>
          </p:nvSpPr>
          <p:spPr>
            <a:xfrm>
              <a:off x="10313158" y="28868"/>
              <a:ext cx="588819" cy="590558"/>
            </a:xfrm>
            <a:prstGeom prst="rect">
              <a:avLst/>
            </a:prstGeom>
            <a:blipFill rotWithShape="1">
              <a:blip r:embed="rId15"/>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sp>
          <p:nvSpPr>
            <p:cNvPr id="437" name="Google Shape;501;p18"/>
            <p:cNvSpPr/>
            <p:nvPr/>
          </p:nvSpPr>
          <p:spPr>
            <a:xfrm>
              <a:off x="0" y="152376"/>
              <a:ext cx="1631270" cy="325899"/>
            </a:xfrm>
            <a:prstGeom prst="rect">
              <a:avLst/>
            </a:prstGeom>
            <a:blipFill rotWithShape="1">
              <a:blip r:embed="rId16"/>
              <a:srcRect/>
              <a:stretch>
                <a:fillRect/>
              </a:stretch>
            </a:blipFill>
            <a:ln w="12700" cap="flat">
              <a:noFill/>
              <a:miter lim="400000"/>
            </a:ln>
            <a:effectLst/>
          </p:spPr>
          <p:txBody>
            <a:bodyPr wrap="square" lIns="45719" tIns="45719" rIns="45719" bIns="45719" numCol="1" anchor="t">
              <a:noAutofit/>
            </a:bodyPr>
            <a:lstStyle/>
            <a:p>
              <a:pPr>
                <a:defRPr sz="1800">
                  <a:latin typeface="Calibri"/>
                  <a:ea typeface="Calibri"/>
                  <a:cs typeface="Calibri"/>
                  <a:sym typeface="Calibri"/>
                </a:defRPr>
              </a:pPr>
              <a:endParaRPr/>
            </a:p>
          </p:txBody>
        </p:sp>
      </p:grpSp>
      <p:sp>
        <p:nvSpPr>
          <p:cNvPr id="439" name="Google Shape;502;p18"/>
          <p:cNvSpPr txBox="1">
            <a:spLocks noGrp="1"/>
          </p:cNvSpPr>
          <p:nvPr>
            <p:ph type="sldNum" sz="quarter" idx="2"/>
          </p:nvPr>
        </p:nvSpPr>
        <p:spPr>
          <a:xfrm>
            <a:off x="17544329" y="9764032"/>
            <a:ext cx="38732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42</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Google Shape;152;g34519fc2d75_0_8"/>
          <p:cNvSpPr/>
          <p:nvPr/>
        </p:nvSpPr>
        <p:spPr>
          <a:xfrm rot="10800000" flipH="1">
            <a:off x="-996252" y="-6398558"/>
            <a:ext cx="19829347" cy="8576193"/>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39" name="Google Shape;153;g34519fc2d75_0_8"/>
          <p:cNvSpPr/>
          <p:nvPr/>
        </p:nvSpPr>
        <p:spPr>
          <a:xfrm rot="10800000">
            <a:off x="1254624" y="93247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40" name="Google Shape;154;g34519fc2d75_0_8"/>
          <p:cNvSpPr txBox="1"/>
          <p:nvPr/>
        </p:nvSpPr>
        <p:spPr>
          <a:xfrm>
            <a:off x="1382250" y="2678130"/>
            <a:ext cx="15072350" cy="468790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defRPr sz="2000">
                <a:latin typeface="Calibri"/>
                <a:ea typeface="Calibri"/>
                <a:cs typeface="Calibri"/>
                <a:sym typeface="Calibri"/>
              </a:defRPr>
            </a:pPr>
            <a:endParaRPr/>
          </a:p>
          <a:p>
            <a:pPr marL="622300" indent="-558800" algn="just">
              <a:lnSpc>
                <a:spcPct val="150000"/>
              </a:lnSpc>
              <a:spcBef>
                <a:spcPts val="1200"/>
              </a:spcBef>
              <a:buClr>
                <a:srgbClr val="04A6C2"/>
              </a:buClr>
              <a:buSzPts val="2000"/>
              <a:buFont typeface="Helvetica"/>
              <a:buChar char="⮚"/>
              <a:defRPr sz="2000">
                <a:latin typeface="Calibri"/>
                <a:ea typeface="Calibri"/>
                <a:cs typeface="Calibri"/>
                <a:sym typeface="Calibri"/>
              </a:defRPr>
            </a:pPr>
            <a:r>
              <a:t>Τύποι παρακίνησης</a:t>
            </a:r>
          </a:p>
          <a:p>
            <a:pPr marL="914400" lvl="1" indent="-387350" algn="just">
              <a:lnSpc>
                <a:spcPct val="150000"/>
              </a:lnSpc>
              <a:spcBef>
                <a:spcPts val="1200"/>
              </a:spcBef>
              <a:buClr>
                <a:srgbClr val="04A6C2"/>
              </a:buClr>
              <a:buSzPts val="2000"/>
              <a:buFont typeface="Calibri"/>
              <a:buChar char="○"/>
              <a:defRPr sz="2000" b="1">
                <a:latin typeface="Calibri"/>
                <a:ea typeface="Calibri"/>
                <a:cs typeface="Calibri"/>
                <a:sym typeface="Calibri"/>
              </a:defRPr>
            </a:pPr>
            <a:r>
              <a:t>Εσωτερική παρακίνηση/ενδογενή κίνητρα</a:t>
            </a:r>
            <a:r>
              <a:rPr b="0"/>
              <a:t>: προέρχεται από το άτομο και αφορά τη συμμετοχή σε δραστηριότητες για την ίδια την ικανοποίηση, το πάθος ή την προσωπική ολοκλήρωση. Στις παραστατικές τέχνες περιλαμβάνει:</a:t>
            </a:r>
          </a:p>
          <a:p>
            <a:pPr marL="1828800" lvl="3" indent="-387350" algn="just">
              <a:lnSpc>
                <a:spcPct val="150000"/>
              </a:lnSpc>
              <a:spcBef>
                <a:spcPts val="1200"/>
              </a:spcBef>
              <a:buClr>
                <a:srgbClr val="000000"/>
              </a:buClr>
              <a:buSzPts val="2000"/>
              <a:buFont typeface="Calibri"/>
              <a:buChar char="●"/>
              <a:defRPr sz="2000">
                <a:latin typeface="Calibri"/>
                <a:ea typeface="Calibri"/>
                <a:cs typeface="Calibri"/>
                <a:sym typeface="Calibri"/>
              </a:defRPr>
            </a:pPr>
            <a:r>
              <a:t>Αγάπη για την τέχνη και τη δημιουργική έκφραση: Απόλαυση της καλλιτεχνικής δημιουργίας (π.χ. καλλιτεχνικός διευθυντής, σκηνογράφος) ή ρόλοι τεχνικής υποστήριξης.</a:t>
            </a:r>
          </a:p>
          <a:p>
            <a:pPr marL="1828800" lvl="3" indent="-387350" algn="just">
              <a:lnSpc>
                <a:spcPct val="150000"/>
              </a:lnSpc>
              <a:spcBef>
                <a:spcPts val="1200"/>
              </a:spcBef>
              <a:buClr>
                <a:srgbClr val="000000"/>
              </a:buClr>
              <a:buSzPts val="2000"/>
              <a:buFont typeface="Calibri"/>
              <a:buChar char="●"/>
              <a:defRPr sz="2000">
                <a:latin typeface="Calibri"/>
                <a:ea typeface="Calibri"/>
                <a:cs typeface="Calibri"/>
                <a:sym typeface="Calibri"/>
              </a:defRPr>
            </a:pPr>
            <a:r>
              <a:t>Προσωπική ανάπτυξη: Βελτίωση δεξιοτήτων, πρόκληση του εαυτού ή δοκιμή νέων τεχνικών.</a:t>
            </a:r>
          </a:p>
          <a:p>
            <a:pPr marL="1828800" lvl="3" indent="-387350" algn="just">
              <a:lnSpc>
                <a:spcPct val="150000"/>
              </a:lnSpc>
              <a:spcBef>
                <a:spcPts val="1200"/>
              </a:spcBef>
              <a:buClr>
                <a:srgbClr val="000000"/>
              </a:buClr>
              <a:buSzPts val="2000"/>
              <a:buFont typeface="Calibri"/>
              <a:buChar char="●"/>
              <a:defRPr sz="2000">
                <a:latin typeface="Calibri"/>
                <a:ea typeface="Calibri"/>
                <a:cs typeface="Calibri"/>
                <a:sym typeface="Calibri"/>
              </a:defRPr>
            </a:pPr>
            <a:r>
              <a:t>Εμπειρία ροής: αίσθημα πλήρους δέσμευσης και ενεργοποίησης κατά τη διάρκεια των προβών ή των παραστάσεων.</a:t>
            </a:r>
          </a:p>
          <a:p>
            <a:pPr marL="914400" lvl="1" indent="-387350" algn="just">
              <a:lnSpc>
                <a:spcPct val="150000"/>
              </a:lnSpc>
              <a:spcBef>
                <a:spcPts val="1200"/>
              </a:spcBef>
              <a:buClr>
                <a:srgbClr val="04A6C2"/>
              </a:buClr>
              <a:buSzPts val="2000"/>
              <a:buFont typeface="Calibri"/>
              <a:buChar char="○"/>
              <a:defRPr sz="2000" b="1">
                <a:latin typeface="Calibri"/>
                <a:ea typeface="Calibri"/>
                <a:cs typeface="Calibri"/>
                <a:sym typeface="Calibri"/>
              </a:defRPr>
            </a:pPr>
            <a:r>
              <a:t>Εξωτερική παρακίνηση/εξωγενή κίνητρα: </a:t>
            </a:r>
            <a:r>
              <a:rPr b="0"/>
              <a:t>προέρχεται από εξωτερικούς παράγοντες, όπως χρήματα, αναγνώριση ή κοινωνικό κύρος.</a:t>
            </a:r>
          </a:p>
        </p:txBody>
      </p:sp>
      <p:sp>
        <p:nvSpPr>
          <p:cNvPr id="141" name="Google Shape;155;g34519fc2d75_0_8"/>
          <p:cNvSpPr txBox="1"/>
          <p:nvPr/>
        </p:nvSpPr>
        <p:spPr>
          <a:xfrm>
            <a:off x="2394175" y="1948425"/>
            <a:ext cx="15491751" cy="7386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Ηγεσία και παρακίνηση ομάδων παραστατικών τεχνών</a:t>
            </a:r>
          </a:p>
        </p:txBody>
      </p:sp>
      <p:sp>
        <p:nvSpPr>
          <p:cNvPr id="142" name="Google Shape;156;g34519fc2d75_0_8"/>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Google Shape;162;g374550b718a_1_5"/>
          <p:cNvSpPr/>
          <p:nvPr/>
        </p:nvSpPr>
        <p:spPr>
          <a:xfrm rot="10800000" flipH="1">
            <a:off x="-996252" y="-6398558"/>
            <a:ext cx="19829347" cy="8576193"/>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47" name="Google Shape;163;g374550b718a_1_5"/>
          <p:cNvSpPr/>
          <p:nvPr/>
        </p:nvSpPr>
        <p:spPr>
          <a:xfrm rot="10800000">
            <a:off x="1254624" y="93247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48" name="Google Shape;164;g374550b718a_1_5"/>
          <p:cNvSpPr txBox="1"/>
          <p:nvPr/>
        </p:nvSpPr>
        <p:spPr>
          <a:xfrm>
            <a:off x="1367375" y="2673418"/>
            <a:ext cx="15072350" cy="67997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400">
                <a:latin typeface="Calibri"/>
                <a:ea typeface="Calibri"/>
                <a:cs typeface="Calibri"/>
                <a:sym typeface="Calibri"/>
              </a:defRPr>
            </a:pPr>
            <a:endParaRPr/>
          </a:p>
          <a:p>
            <a:pPr algn="just">
              <a:lnSpc>
                <a:spcPct val="150000"/>
              </a:lnSpc>
              <a:spcBef>
                <a:spcPts val="1200"/>
              </a:spcBef>
              <a:defRPr sz="2400" b="1">
                <a:latin typeface="Calibri"/>
                <a:ea typeface="Calibri"/>
                <a:cs typeface="Calibri"/>
                <a:sym typeface="Calibri"/>
              </a:defRPr>
            </a:pPr>
            <a:r>
              <a:t>Κοινός σκοπός</a:t>
            </a:r>
            <a:r>
              <a:rPr b="0"/>
              <a:t>: το θεμέλιο της αποτελεσματικής συνεργασίας. Η κατανόηση του τρόπου καθορισμού ρόλων, διαχείρισης πολυεπιστημονικών ομάδων και ηγεσίας τόσο σε βραχυπρόθεσμα έργα όσο και σε μακροπρόθεσμες πρωτοβουλίες είναι απαραίτητη για την επιτυχία.</a:t>
            </a:r>
            <a:endParaRPr sz="1200"/>
          </a:p>
          <a:p>
            <a:pPr algn="just">
              <a:lnSpc>
                <a:spcPct val="150000"/>
              </a:lnSpc>
              <a:spcBef>
                <a:spcPts val="1200"/>
              </a:spcBef>
              <a:defRPr sz="2400" b="1">
                <a:latin typeface="Calibri"/>
                <a:ea typeface="Calibri"/>
                <a:cs typeface="Calibri"/>
                <a:sym typeface="Calibri"/>
              </a:defRPr>
            </a:pPr>
            <a:endParaRPr sz="1200"/>
          </a:p>
          <a:p>
            <a:pPr algn="just">
              <a:lnSpc>
                <a:spcPct val="150000"/>
              </a:lnSpc>
              <a:spcBef>
                <a:spcPts val="1200"/>
              </a:spcBef>
              <a:defRPr sz="2400" b="1">
                <a:latin typeface="Calibri"/>
                <a:ea typeface="Calibri"/>
                <a:cs typeface="Calibri"/>
                <a:sym typeface="Calibri"/>
              </a:defRPr>
            </a:pPr>
            <a:r>
              <a:t>Δυναμική της ομάδας</a:t>
            </a:r>
            <a:endParaRPr sz="1200">
              <a:latin typeface="+mn-lt"/>
              <a:ea typeface="+mn-ea"/>
              <a:cs typeface="+mn-cs"/>
              <a:sym typeface="Arial"/>
            </a:endParaRPr>
          </a:p>
          <a:p>
            <a:pPr marL="914400" lvl="1" indent="-387350" algn="just">
              <a:lnSpc>
                <a:spcPct val="150000"/>
              </a:lnSpc>
              <a:spcBef>
                <a:spcPts val="1200"/>
              </a:spcBef>
              <a:buClr>
                <a:srgbClr val="04A6C2"/>
              </a:buClr>
              <a:buSzPts val="2400"/>
              <a:buFont typeface="Helvetica"/>
              <a:buChar char="○"/>
              <a:defRPr sz="2400">
                <a:latin typeface="Calibri"/>
                <a:ea typeface="Calibri"/>
                <a:cs typeface="Calibri"/>
                <a:sym typeface="Calibri"/>
              </a:defRPr>
            </a:pPr>
            <a:r>
              <a:t>Μοναδικά χαρακτηριστικά σε ΠΤ: </a:t>
            </a:r>
          </a:p>
          <a:p>
            <a:pPr marL="1371600" lvl="2" indent="-387350" algn="just">
              <a:lnSpc>
                <a:spcPct val="150000"/>
              </a:lnSpc>
              <a:spcBef>
                <a:spcPts val="1200"/>
              </a:spcBef>
              <a:buClr>
                <a:srgbClr val="000000"/>
              </a:buClr>
              <a:buSzPts val="2400"/>
              <a:buFont typeface="Calibri"/>
              <a:buChar char="■"/>
              <a:defRPr sz="2400">
                <a:latin typeface="Calibri"/>
                <a:ea typeface="Calibri"/>
                <a:cs typeface="Calibri"/>
                <a:sym typeface="Calibri"/>
              </a:defRPr>
            </a:pPr>
            <a:r>
              <a:t>Υψηλή πίεση</a:t>
            </a:r>
          </a:p>
          <a:p>
            <a:pPr marL="1371600" lvl="2" indent="-387350" algn="just">
              <a:lnSpc>
                <a:spcPct val="150000"/>
              </a:lnSpc>
              <a:spcBef>
                <a:spcPts val="1200"/>
              </a:spcBef>
              <a:buClr>
                <a:srgbClr val="000000"/>
              </a:buClr>
              <a:buSzPts val="2400"/>
              <a:buFont typeface="Calibri"/>
              <a:buChar char="■"/>
              <a:defRPr sz="2400">
                <a:latin typeface="Calibri"/>
                <a:ea typeface="Calibri"/>
                <a:cs typeface="Calibri"/>
                <a:sym typeface="Calibri"/>
              </a:defRPr>
            </a:pPr>
            <a:r>
              <a:t>Προσωρινότητα</a:t>
            </a:r>
          </a:p>
          <a:p>
            <a:pPr marL="1371600" lvl="2" indent="-387350" algn="just">
              <a:lnSpc>
                <a:spcPct val="150000"/>
              </a:lnSpc>
              <a:spcBef>
                <a:spcPts val="1200"/>
              </a:spcBef>
              <a:buClr>
                <a:srgbClr val="000000"/>
              </a:buClr>
              <a:buSzPts val="2400"/>
              <a:buFont typeface="Calibri"/>
              <a:buChar char="■"/>
              <a:defRPr sz="2400">
                <a:latin typeface="Calibri"/>
                <a:ea typeface="Calibri"/>
                <a:cs typeface="Calibri"/>
                <a:sym typeface="Calibri"/>
              </a:defRPr>
            </a:pPr>
            <a:r>
              <a:t>Δημιουργικότητα</a:t>
            </a:r>
          </a:p>
          <a:p>
            <a:pPr marL="1371600" lvl="2" indent="-387350" algn="just">
              <a:lnSpc>
                <a:spcPct val="150000"/>
              </a:lnSpc>
              <a:spcBef>
                <a:spcPts val="1200"/>
              </a:spcBef>
              <a:buClr>
                <a:srgbClr val="000000"/>
              </a:buClr>
              <a:buSzPts val="2400"/>
              <a:buFont typeface="Calibri"/>
              <a:buChar char="■"/>
              <a:defRPr sz="2400">
                <a:latin typeface="Calibri"/>
                <a:ea typeface="Calibri"/>
                <a:cs typeface="Calibri"/>
                <a:sym typeface="Calibri"/>
              </a:defRPr>
            </a:pPr>
            <a:r>
              <a:t>Συναισθηματική εργασία</a:t>
            </a:r>
          </a:p>
        </p:txBody>
      </p:sp>
      <p:sp>
        <p:nvSpPr>
          <p:cNvPr id="149" name="Google Shape;165;g374550b718a_1_5"/>
          <p:cNvSpPr txBox="1"/>
          <p:nvPr/>
        </p:nvSpPr>
        <p:spPr>
          <a:xfrm>
            <a:off x="2394175" y="1948425"/>
            <a:ext cx="15491751" cy="7386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Ηγεσία και παρακίνηση ομάδων παραστατικών τεχνών</a:t>
            </a:r>
          </a:p>
        </p:txBody>
      </p:sp>
      <p:sp>
        <p:nvSpPr>
          <p:cNvPr id="150" name="Google Shape;166;g374550b718a_1_5"/>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
        <p:nvSpPr>
          <p:cNvPr id="151" name="Google Shape;167;g374550b718a_1_5"/>
          <p:cNvSpPr txBox="1"/>
          <p:nvPr/>
        </p:nvSpPr>
        <p:spPr>
          <a:xfrm>
            <a:off x="6927000" y="5433674"/>
            <a:ext cx="4821351" cy="380219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500" b="1">
                <a:latin typeface="Calibri"/>
                <a:ea typeface="Calibri"/>
                <a:cs typeface="Calibri"/>
                <a:sym typeface="Calibri"/>
              </a:defRPr>
            </a:pPr>
            <a:r>
              <a:t>Ρόλοι</a:t>
            </a:r>
          </a:p>
          <a:p>
            <a:pPr marL="914400" lvl="1" indent="-387350" algn="just">
              <a:lnSpc>
                <a:spcPct val="150000"/>
              </a:lnSpc>
              <a:spcBef>
                <a:spcPts val="1200"/>
              </a:spcBef>
              <a:buClr>
                <a:srgbClr val="000000"/>
              </a:buClr>
              <a:buSzPts val="2500"/>
              <a:buFont typeface="Calibri"/>
              <a:buChar char="○"/>
              <a:defRPr sz="2500">
                <a:latin typeface="Calibri"/>
                <a:ea typeface="Calibri"/>
                <a:cs typeface="Calibri"/>
                <a:sym typeface="Calibri"/>
              </a:defRPr>
            </a:pPr>
            <a:r>
              <a:t>Κίνδυνοι από την ασαφήνεια των ρόλων</a:t>
            </a:r>
          </a:p>
          <a:p>
            <a:pPr marL="1371600" lvl="2" indent="-387350" algn="just">
              <a:lnSpc>
                <a:spcPct val="150000"/>
              </a:lnSpc>
              <a:spcBef>
                <a:spcPts val="1200"/>
              </a:spcBef>
              <a:buClr>
                <a:srgbClr val="000000"/>
              </a:buClr>
              <a:buSzPts val="2500"/>
              <a:buFont typeface="Calibri"/>
              <a:buChar char="■"/>
              <a:defRPr sz="2500">
                <a:latin typeface="Calibri"/>
                <a:ea typeface="Calibri"/>
                <a:cs typeface="Calibri"/>
                <a:sym typeface="Calibri"/>
              </a:defRPr>
            </a:pPr>
            <a:r>
              <a:t>Συγκρούσεις </a:t>
            </a:r>
          </a:p>
          <a:p>
            <a:pPr marL="1371600" lvl="2" indent="-387350" algn="just">
              <a:lnSpc>
                <a:spcPct val="150000"/>
              </a:lnSpc>
              <a:spcBef>
                <a:spcPts val="1200"/>
              </a:spcBef>
              <a:buClr>
                <a:srgbClr val="000000"/>
              </a:buClr>
              <a:buSzPts val="2500"/>
              <a:buFont typeface="Calibri"/>
              <a:buChar char="■"/>
              <a:defRPr sz="2500">
                <a:latin typeface="Calibri"/>
                <a:ea typeface="Calibri"/>
                <a:cs typeface="Calibri"/>
                <a:sym typeface="Calibri"/>
              </a:defRPr>
            </a:pPr>
            <a:r>
              <a:t>Επικάλυψη ρόλων </a:t>
            </a:r>
          </a:p>
          <a:p>
            <a:pPr marL="1371600" lvl="2" indent="-387350" algn="just">
              <a:lnSpc>
                <a:spcPct val="150000"/>
              </a:lnSpc>
              <a:spcBef>
                <a:spcPts val="1200"/>
              </a:spcBef>
              <a:buClr>
                <a:srgbClr val="000000"/>
              </a:buClr>
              <a:buSzPts val="2500"/>
              <a:buFont typeface="Calibri"/>
              <a:buChar char="■"/>
              <a:defRPr sz="2500">
                <a:latin typeface="Calibri"/>
                <a:ea typeface="Calibri"/>
                <a:cs typeface="Calibri"/>
                <a:sym typeface="Calibri"/>
              </a:defRPr>
            </a:pPr>
            <a:r>
              <a:t>Κενά στην λογοδοσία</a:t>
            </a:r>
          </a:p>
        </p:txBody>
      </p:sp>
      <p:sp>
        <p:nvSpPr>
          <p:cNvPr id="152" name="Google Shape;168;g374550b718a_1_5"/>
          <p:cNvSpPr txBox="1"/>
          <p:nvPr/>
        </p:nvSpPr>
        <p:spPr>
          <a:xfrm>
            <a:off x="12262674" y="5433674"/>
            <a:ext cx="5268651" cy="278948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p>
            <a:pPr algn="just">
              <a:lnSpc>
                <a:spcPct val="150000"/>
              </a:lnSpc>
              <a:spcBef>
                <a:spcPts val="1200"/>
              </a:spcBef>
              <a:defRPr sz="2500" b="1">
                <a:latin typeface="Calibri"/>
                <a:ea typeface="Calibri"/>
                <a:cs typeface="Calibri"/>
                <a:sym typeface="Calibri"/>
              </a:defRPr>
            </a:pPr>
            <a:r>
              <a:t>Διαφορετικότητα και ταλέντο</a:t>
            </a:r>
          </a:p>
          <a:p>
            <a:pPr marL="914400" lvl="1" indent="-387350">
              <a:lnSpc>
                <a:spcPct val="150000"/>
              </a:lnSpc>
              <a:spcBef>
                <a:spcPts val="1200"/>
              </a:spcBef>
              <a:buClr>
                <a:srgbClr val="000000"/>
              </a:buClr>
              <a:buSzPts val="2500"/>
              <a:buAutoNum type="alphaLcPeriod"/>
              <a:defRPr sz="2500">
                <a:latin typeface="Calibri"/>
                <a:ea typeface="Calibri"/>
                <a:cs typeface="Calibri"/>
                <a:sym typeface="Calibri"/>
              </a:defRPr>
            </a:pPr>
            <a:r>
              <a:t>Διαχείριση πολυεπιστημονικών ομάδων </a:t>
            </a:r>
          </a:p>
          <a:p>
            <a:pPr marL="914400" lvl="1" indent="-387350">
              <a:lnSpc>
                <a:spcPct val="150000"/>
              </a:lnSpc>
              <a:buClr>
                <a:srgbClr val="000000"/>
              </a:buClr>
              <a:buSzPts val="2500"/>
              <a:buAutoNum type="alphaLcPeriod"/>
              <a:defRPr sz="2500">
                <a:latin typeface="Calibri"/>
                <a:ea typeface="Calibri"/>
                <a:cs typeface="Calibri"/>
                <a:sym typeface="Calibri"/>
              </a:defRPr>
            </a:pPr>
            <a:r>
              <a:t>Συνεργασία με εξωτερικούς συνεργάτες</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Google Shape;174;g34519fc2d75_0_222"/>
          <p:cNvSpPr/>
          <p:nvPr/>
        </p:nvSpPr>
        <p:spPr>
          <a:xfrm rot="10800000" flipH="1">
            <a:off x="-1065052" y="-5851734"/>
            <a:ext cx="19829347" cy="8576194"/>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57" name="Google Shape;175;g34519fc2d75_0_222"/>
          <p:cNvSpPr/>
          <p:nvPr/>
        </p:nvSpPr>
        <p:spPr>
          <a:xfrm rot="10800000">
            <a:off x="2013099" y="1549828"/>
            <a:ext cx="1015951" cy="1015949"/>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pic>
        <p:nvPicPr>
          <p:cNvPr id="158" name="Screenshot 2025-08-08 103600.pngGoogle Shape;176;g34519fc2d75_0_222" descr="Screenshot 2025-08-08 103600.pngGoogle Shape;176;g34519fc2d75_0_222"/>
          <p:cNvPicPr>
            <a:picLocks noChangeAspect="1"/>
          </p:cNvPicPr>
          <p:nvPr/>
        </p:nvPicPr>
        <p:blipFill>
          <a:blip r:embed="rId5"/>
          <a:stretch>
            <a:fillRect/>
          </a:stretch>
        </p:blipFill>
        <p:spPr>
          <a:xfrm>
            <a:off x="1126138" y="441925"/>
            <a:ext cx="16035724" cy="9549200"/>
          </a:xfrm>
          <a:prstGeom prst="rect">
            <a:avLst/>
          </a:prstGeom>
          <a:ln w="12700">
            <a:miter lim="400000"/>
          </a:ln>
        </p:spPr>
      </p:pic>
      <p:sp>
        <p:nvSpPr>
          <p:cNvPr id="159" name="Google Shape;177;g34519fc2d75_0_222"/>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Freeform 2"/>
          <p:cNvSpPr/>
          <p:nvPr/>
        </p:nvSpPr>
        <p:spPr>
          <a:xfrm rot="5400000" flipV="1">
            <a:off x="-4991100" y="2171699"/>
            <a:ext cx="10287001" cy="5943602"/>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64" name="Freeform 3"/>
          <p:cNvSpPr/>
          <p:nvPr/>
        </p:nvSpPr>
        <p:spPr>
          <a:xfrm rot="10800000">
            <a:off x="304800" y="547419"/>
            <a:ext cx="1219200" cy="1219201"/>
          </a:xfrm>
          <a:prstGeom prst="rect">
            <a:avLst/>
          </a:prstGeom>
          <a:blipFill>
            <a:blip r:embed="rId4"/>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65" name="TextBox 4"/>
          <p:cNvSpPr txBox="1"/>
          <p:nvPr/>
        </p:nvSpPr>
        <p:spPr>
          <a:xfrm>
            <a:off x="3260782" y="1641410"/>
            <a:ext cx="8442961" cy="85036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6000" b="1">
                <a:solidFill>
                  <a:srgbClr val="3F6031"/>
                </a:solidFill>
                <a:latin typeface="Calibri"/>
                <a:ea typeface="Calibri"/>
                <a:cs typeface="Calibri"/>
                <a:sym typeface="Calibri"/>
              </a:defRPr>
            </a:lvl1pPr>
          </a:lstStyle>
          <a:p>
            <a:r>
              <a:t>Δραστηριότητα C2.A1</a:t>
            </a:r>
          </a:p>
        </p:txBody>
      </p:sp>
      <p:sp>
        <p:nvSpPr>
          <p:cNvPr id="166" name="TextBox 6"/>
          <p:cNvSpPr txBox="1"/>
          <p:nvPr/>
        </p:nvSpPr>
        <p:spPr>
          <a:xfrm>
            <a:off x="3118601" y="2882263"/>
            <a:ext cx="15774727" cy="144816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indent="80010">
              <a:lnSpc>
                <a:spcPct val="115000"/>
              </a:lnSpc>
              <a:spcBef>
                <a:spcPts val="600"/>
              </a:spcBef>
              <a:defRPr sz="4500" b="1">
                <a:solidFill>
                  <a:srgbClr val="569938"/>
                </a:solidFill>
                <a:latin typeface="Calibri"/>
                <a:ea typeface="Calibri"/>
                <a:cs typeface="Calibri"/>
                <a:sym typeface="Calibri"/>
              </a:defRPr>
            </a:lvl1pPr>
          </a:lstStyle>
          <a:p>
            <a:r>
              <a:t>Εφαρμογή του μοντέλου RACI στην ομαδική εργασία στις παραστατικές τέχνες</a:t>
            </a:r>
          </a:p>
        </p:txBody>
      </p:sp>
      <p:sp>
        <p:nvSpPr>
          <p:cNvPr id="167" name="TextBox 5"/>
          <p:cNvSpPr txBox="1"/>
          <p:nvPr/>
        </p:nvSpPr>
        <p:spPr>
          <a:xfrm>
            <a:off x="4218709" y="4893988"/>
            <a:ext cx="12731931" cy="346884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marL="457200" indent="-457200">
              <a:buClr>
                <a:srgbClr val="000000"/>
              </a:buClr>
              <a:buSzPct val="100000"/>
              <a:buFont typeface="Arial"/>
              <a:buChar char="•"/>
              <a:defRPr sz="3200">
                <a:latin typeface="Calibri"/>
                <a:ea typeface="Calibri"/>
                <a:cs typeface="Calibri"/>
                <a:sym typeface="Calibri"/>
              </a:defRPr>
            </a:pPr>
            <a:r>
              <a:t>Ποιες ήταν οι ανακαλύψεις ή οι δυσκολίες κατά την προσπάθεια ορισμού των R, A, C και I για κάθε ρόλο;</a:t>
            </a:r>
          </a:p>
          <a:p>
            <a:pPr marL="457200" indent="-457200">
              <a:buClr>
                <a:srgbClr val="000000"/>
              </a:buClr>
              <a:buSzPct val="100000"/>
              <a:buFont typeface="Arial"/>
              <a:buChar char="•"/>
              <a:defRPr sz="3200">
                <a:latin typeface="Calibri"/>
                <a:ea typeface="Calibri"/>
                <a:cs typeface="Calibri"/>
                <a:sym typeface="Calibri"/>
              </a:defRPr>
            </a:pPr>
            <a:r>
              <a:t>Υπήρξαν εκπλήξεις ως προς το ποιον ορίσατε ως «Υπεύθυνο λογοδοσίας» (A) ή «Υπεύθυνος για την εκτέλεση» (R);</a:t>
            </a:r>
          </a:p>
          <a:p>
            <a:pPr marL="457200" indent="-457200">
              <a:buClr>
                <a:srgbClr val="000000"/>
              </a:buClr>
              <a:buSzPct val="100000"/>
              <a:buFont typeface="Arial"/>
              <a:buChar char="•"/>
              <a:defRPr sz="3200">
                <a:latin typeface="Calibri"/>
                <a:ea typeface="Calibri"/>
                <a:cs typeface="Calibri"/>
                <a:sym typeface="Calibri"/>
              </a:defRPr>
            </a:pPr>
            <a:r>
              <a:t>Πιστεύετε ότι αυτή η κατανομή ρόλων με χρήση του RACI είναι ρεαλιστική στην καθημερινή σας πρακτική στις παραστατικές τέχνες; Γιατί ναι ή γιατί όχι;</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Google Shape;183;g34519fc2d75_0_16"/>
          <p:cNvSpPr/>
          <p:nvPr/>
        </p:nvSpPr>
        <p:spPr>
          <a:xfrm rot="10800000" flipH="1">
            <a:off x="-1049177" y="-5534234"/>
            <a:ext cx="19829347" cy="8576194"/>
          </a:xfrm>
          <a:prstGeom prst="rect">
            <a:avLst/>
          </a:prstGeom>
          <a:blipFill>
            <a:blip r:embed="rId2"/>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72" name="Google Shape;184;g34519fc2d75_0_16"/>
          <p:cNvSpPr/>
          <p:nvPr/>
        </p:nvSpPr>
        <p:spPr>
          <a:xfrm rot="10800000">
            <a:off x="2013099" y="1549828"/>
            <a:ext cx="1015951" cy="1015949"/>
          </a:xfrm>
          <a:prstGeom prst="rect">
            <a:avLst/>
          </a:prstGeom>
          <a:blipFill>
            <a:blip r:embed="rId3"/>
            <a:stretch>
              <a:fillRect/>
            </a:stretch>
          </a:blipFill>
          <a:ln w="12700">
            <a:miter lim="400000"/>
          </a:ln>
        </p:spPr>
        <p:txBody>
          <a:bodyPr lIns="45719" rIns="45719"/>
          <a:lstStyle/>
          <a:p>
            <a:pPr>
              <a:defRPr sz="1800">
                <a:latin typeface="Calibri"/>
                <a:ea typeface="Calibri"/>
                <a:cs typeface="Calibri"/>
                <a:sym typeface="Calibri"/>
              </a:defRPr>
            </a:pPr>
            <a:endParaRPr/>
          </a:p>
        </p:txBody>
      </p:sp>
      <p:sp>
        <p:nvSpPr>
          <p:cNvPr id="173" name="Google Shape;185;g34519fc2d75_0_16"/>
          <p:cNvSpPr txBox="1"/>
          <p:nvPr/>
        </p:nvSpPr>
        <p:spPr>
          <a:xfrm>
            <a:off x="998050" y="3339300"/>
            <a:ext cx="15491751" cy="231345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699" tIns="45699" rIns="45699" bIns="45699">
            <a:spAutoFit/>
          </a:bodyPr>
          <a:lstStyle>
            <a:lvl1pPr>
              <a:defRPr sz="5000" b="1">
                <a:latin typeface="Calibri"/>
                <a:ea typeface="Calibri"/>
                <a:cs typeface="Calibri"/>
                <a:sym typeface="Calibri"/>
              </a:defRPr>
            </a:lvl1pPr>
          </a:lstStyle>
          <a:p>
            <a:r>
              <a:t>Διατήρηση της συνοχής των ομάδων: Βασικές αρχές για την εμπιστοσύνη, την επικοινωνία και τη συνοχή</a:t>
            </a:r>
          </a:p>
        </p:txBody>
      </p:sp>
      <p:graphicFrame>
        <p:nvGraphicFramePr>
          <p:cNvPr id="174" name="Google Shape;186;g34519fc2d75_0_16"/>
          <p:cNvGraphicFramePr/>
          <p:nvPr/>
        </p:nvGraphicFramePr>
        <p:xfrm>
          <a:off x="2590937" y="5226725"/>
          <a:ext cx="13106127" cy="4460600"/>
        </p:xfrm>
        <a:graphic>
          <a:graphicData uri="http://schemas.openxmlformats.org/drawingml/2006/table">
            <a:tbl>
              <a:tblPr>
                <a:tableStyleId>{4C3C2611-4C71-4FC5-86AE-919BDF0F9419}</a:tableStyleId>
              </a:tblPr>
              <a:tblGrid>
                <a:gridCol w="4119675">
                  <a:extLst>
                    <a:ext uri="{9D8B030D-6E8A-4147-A177-3AD203B41FA5}">
                      <a16:colId xmlns:a16="http://schemas.microsoft.com/office/drawing/2014/main" val="20000"/>
                    </a:ext>
                  </a:extLst>
                </a:gridCol>
                <a:gridCol w="4077000">
                  <a:extLst>
                    <a:ext uri="{9D8B030D-6E8A-4147-A177-3AD203B41FA5}">
                      <a16:colId xmlns:a16="http://schemas.microsoft.com/office/drawing/2014/main" val="20001"/>
                    </a:ext>
                  </a:extLst>
                </a:gridCol>
                <a:gridCol w="4909450">
                  <a:extLst>
                    <a:ext uri="{9D8B030D-6E8A-4147-A177-3AD203B41FA5}">
                      <a16:colId xmlns:a16="http://schemas.microsoft.com/office/drawing/2014/main" val="20002"/>
                    </a:ext>
                  </a:extLst>
                </a:gridCol>
              </a:tblGrid>
              <a:tr h="1121100">
                <a:tc>
                  <a:txBody>
                    <a:bodyPr/>
                    <a:lstStyle/>
                    <a:p>
                      <a:pPr algn="l">
                        <a:defRPr sz="1800"/>
                      </a:pPr>
                      <a:r>
                        <a:rPr sz="3000" b="1">
                          <a:solidFill>
                            <a:srgbClr val="F3F3F3"/>
                          </a:solidFill>
                          <a:latin typeface="Calibri"/>
                          <a:ea typeface="Calibri"/>
                          <a:cs typeface="Calibri"/>
                        </a:rPr>
                        <a:t>Βασικές αρχές</a:t>
                      </a:r>
                    </a:p>
                  </a:txBody>
                  <a:tcPr marL="63500" marR="63500" marT="63500" marB="63500" horzOverflow="overflow">
                    <a:solidFill>
                      <a:srgbClr val="569838"/>
                    </a:solidFill>
                  </a:tcPr>
                </a:tc>
                <a:tc>
                  <a:txBody>
                    <a:bodyPr/>
                    <a:lstStyle/>
                    <a:p>
                      <a:pPr algn="l">
                        <a:defRPr sz="1800"/>
                      </a:pPr>
                      <a:r>
                        <a:rPr sz="3000" b="1">
                          <a:solidFill>
                            <a:srgbClr val="F3F3F3"/>
                          </a:solidFill>
                          <a:latin typeface="Calibri"/>
                          <a:ea typeface="Calibri"/>
                          <a:cs typeface="Calibri"/>
                        </a:rPr>
                        <a:t>Τελετουργίες της ομάδας</a:t>
                      </a:r>
                    </a:p>
                  </a:txBody>
                  <a:tcPr marL="63500" marR="63500" marT="63500" marB="63500" horzOverflow="overflow">
                    <a:solidFill>
                      <a:srgbClr val="569838"/>
                    </a:solidFill>
                  </a:tcPr>
                </a:tc>
                <a:tc>
                  <a:txBody>
                    <a:bodyPr/>
                    <a:lstStyle/>
                    <a:p>
                      <a:pPr algn="l">
                        <a:defRPr sz="1800"/>
                      </a:pPr>
                      <a:r>
                        <a:rPr sz="3000" b="1">
                          <a:solidFill>
                            <a:srgbClr val="F3F3F3"/>
                          </a:solidFill>
                          <a:latin typeface="Calibri"/>
                          <a:ea typeface="Calibri"/>
                          <a:cs typeface="Calibri"/>
                        </a:rPr>
                        <a:t>Πρακτικές ένταξης</a:t>
                      </a:r>
                    </a:p>
                  </a:txBody>
                  <a:tcPr marL="63500" marR="63500" marT="63500" marB="63500" horzOverflow="overflow">
                    <a:solidFill>
                      <a:srgbClr val="569838"/>
                    </a:solidFill>
                  </a:tcPr>
                </a:tc>
                <a:extLst>
                  <a:ext uri="{0D108BD9-81ED-4DB2-BD59-A6C34878D82A}">
                    <a16:rowId xmlns:a16="http://schemas.microsoft.com/office/drawing/2014/main" val="10000"/>
                  </a:ext>
                </a:extLst>
              </a:tr>
              <a:tr h="3339500">
                <a:tc>
                  <a:txBody>
                    <a:bodyPr/>
                    <a:lstStyle/>
                    <a:p>
                      <a:pPr algn="l">
                        <a:defRPr sz="3000">
                          <a:latin typeface="Calibri"/>
                          <a:ea typeface="Calibri"/>
                          <a:cs typeface="Calibri"/>
                        </a:defRPr>
                      </a:pPr>
                      <a:r>
                        <a:t>Ψυχολογική ασφάλεια</a:t>
                      </a:r>
                    </a:p>
                    <a:p>
                      <a:pPr algn="l">
                        <a:defRPr sz="3000">
                          <a:latin typeface="Calibri"/>
                          <a:ea typeface="Calibri"/>
                          <a:cs typeface="Calibri"/>
                        </a:defRPr>
                      </a:pPr>
                      <a:endParaRPr/>
                    </a:p>
                    <a:p>
                      <a:pPr algn="l">
                        <a:defRPr sz="3000">
                          <a:latin typeface="Calibri"/>
                          <a:ea typeface="Calibri"/>
                          <a:cs typeface="Calibri"/>
                        </a:defRPr>
                      </a:pPr>
                      <a:r>
                        <a:t>Διαφάνεια</a:t>
                      </a:r>
                    </a:p>
                    <a:p>
                      <a:pPr algn="l">
                        <a:defRPr sz="3000">
                          <a:latin typeface="Calibri"/>
                          <a:ea typeface="Calibri"/>
                          <a:cs typeface="Calibri"/>
                        </a:defRPr>
                      </a:pPr>
                      <a:endParaRPr/>
                    </a:p>
                    <a:p>
                      <a:pPr algn="l">
                        <a:defRPr sz="3000">
                          <a:latin typeface="Calibri"/>
                          <a:ea typeface="Calibri"/>
                          <a:cs typeface="Calibri"/>
                        </a:defRPr>
                      </a:pPr>
                      <a:r>
                        <a:t>Μηχανισμοί ανατροφοδότησης</a:t>
                      </a:r>
                    </a:p>
                  </a:txBody>
                  <a:tcPr marL="63500" marR="63500" marT="63500" marB="63500" horzOverflow="overflow"/>
                </a:tc>
                <a:tc>
                  <a:txBody>
                    <a:bodyPr/>
                    <a:lstStyle/>
                    <a:p>
                      <a:pPr algn="l">
                        <a:defRPr sz="3000">
                          <a:latin typeface="Calibri"/>
                          <a:ea typeface="Calibri"/>
                          <a:cs typeface="Calibri"/>
                        </a:defRPr>
                      </a:pPr>
                      <a:r>
                        <a:t>Τακτικές συναντήσεις</a:t>
                      </a:r>
                    </a:p>
                    <a:p>
                      <a:pPr algn="l">
                        <a:defRPr sz="3000">
                          <a:latin typeface="Calibri"/>
                          <a:ea typeface="Calibri"/>
                          <a:cs typeface="Calibri"/>
                        </a:defRPr>
                      </a:pPr>
                      <a:endParaRPr/>
                    </a:p>
                    <a:p>
                      <a:pPr algn="l">
                        <a:defRPr sz="3000">
                          <a:latin typeface="Calibri"/>
                          <a:ea typeface="Calibri"/>
                          <a:cs typeface="Calibri"/>
                        </a:defRPr>
                      </a:pPr>
                      <a:r>
                        <a:t>Αναστοχασμοί</a:t>
                      </a:r>
                    </a:p>
                    <a:p>
                      <a:pPr algn="l">
                        <a:defRPr sz="3000">
                          <a:latin typeface="Calibri"/>
                          <a:ea typeface="Calibri"/>
                          <a:cs typeface="Calibri"/>
                        </a:defRPr>
                      </a:pPr>
                      <a:endParaRPr/>
                    </a:p>
                    <a:p>
                      <a:pPr algn="l">
                        <a:defRPr sz="3000">
                          <a:latin typeface="Calibri"/>
                          <a:ea typeface="Calibri"/>
                          <a:cs typeface="Calibri"/>
                        </a:defRPr>
                      </a:pPr>
                      <a:r>
                        <a:t>Άτυπες κοινωνικές δραστηριότητες</a:t>
                      </a:r>
                    </a:p>
                  </a:txBody>
                  <a:tcPr marL="63500" marR="63500" marT="63500" marB="63500" horzOverflow="overflow"/>
                </a:tc>
                <a:tc>
                  <a:txBody>
                    <a:bodyPr/>
                    <a:lstStyle/>
                    <a:p>
                      <a:pPr algn="l">
                        <a:defRPr sz="3000">
                          <a:latin typeface="Calibri"/>
                          <a:ea typeface="Calibri"/>
                          <a:cs typeface="Calibri"/>
                        </a:defRPr>
                      </a:pPr>
                      <a:r>
                        <a:t>Γλωσσική υποστήριξη</a:t>
                      </a:r>
                    </a:p>
                    <a:p>
                      <a:pPr algn="l">
                        <a:defRPr sz="3000">
                          <a:latin typeface="Calibri"/>
                          <a:ea typeface="Calibri"/>
                          <a:cs typeface="Calibri"/>
                        </a:defRPr>
                      </a:pPr>
                      <a:endParaRPr/>
                    </a:p>
                    <a:p>
                      <a:pPr algn="l">
                        <a:defRPr sz="3000">
                          <a:latin typeface="Calibri"/>
                          <a:ea typeface="Calibri"/>
                          <a:cs typeface="Calibri"/>
                        </a:defRPr>
                      </a:pPr>
                      <a:r>
                        <a:t>Προσβασιμότητα</a:t>
                      </a:r>
                    </a:p>
                    <a:p>
                      <a:pPr algn="l">
                        <a:defRPr sz="3000">
                          <a:latin typeface="Calibri"/>
                          <a:ea typeface="Calibri"/>
                          <a:cs typeface="Calibri"/>
                        </a:defRPr>
                      </a:pPr>
                      <a:endParaRPr/>
                    </a:p>
                    <a:p>
                      <a:pPr algn="l">
                        <a:defRPr sz="3000">
                          <a:latin typeface="Calibri"/>
                          <a:ea typeface="Calibri"/>
                          <a:cs typeface="Calibri"/>
                        </a:defRPr>
                      </a:pPr>
                      <a:r>
                        <a:t>Πολιτισμικές ευαισθησίες</a:t>
                      </a:r>
                    </a:p>
                  </a:txBody>
                  <a:tcPr marL="63500" marR="63500" marT="63500" marB="63500" horzOverflow="overflow"/>
                </a:tc>
                <a:extLst>
                  <a:ext uri="{0D108BD9-81ED-4DB2-BD59-A6C34878D82A}">
                    <a16:rowId xmlns:a16="http://schemas.microsoft.com/office/drawing/2014/main" val="10001"/>
                  </a:ext>
                </a:extLst>
              </a:tr>
            </a:tbl>
          </a:graphicData>
        </a:graphic>
      </p:graphicFrame>
      <p:sp>
        <p:nvSpPr>
          <p:cNvPr id="175" name="Google Shape;187;g34519fc2d75_0_16"/>
          <p:cNvSpPr txBox="1">
            <a:spLocks noGrp="1"/>
          </p:cNvSpPr>
          <p:nvPr>
            <p:ph type="sldNum" sz="quarter" idx="2"/>
          </p:nvPr>
        </p:nvSpPr>
        <p:spPr>
          <a:xfrm>
            <a:off x="17685939" y="9764032"/>
            <a:ext cx="245711" cy="385336"/>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Arial"/>
        <a:ea typeface="Arial"/>
        <a:cs typeface="Arial"/>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B5B715E-A845-49E3-920A-7E6B50ED64B2}"/>
</file>

<file path=customXml/itemProps2.xml><?xml version="1.0" encoding="utf-8"?>
<ds:datastoreItem xmlns:ds="http://schemas.openxmlformats.org/officeDocument/2006/customXml" ds:itemID="{E063407F-09AA-4FD7-8F85-7B340C9EE4A2}"/>
</file>

<file path=customXml/itemProps3.xml><?xml version="1.0" encoding="utf-8"?>
<ds:datastoreItem xmlns:ds="http://schemas.openxmlformats.org/officeDocument/2006/customXml" ds:itemID="{D830CC3D-F60C-464A-A2D7-EC92DC6A2FB4}"/>
</file>

<file path=docProps/app.xml><?xml version="1.0" encoding="utf-8"?>
<Properties xmlns="http://schemas.openxmlformats.org/officeDocument/2006/extended-properties" xmlns:vt="http://schemas.openxmlformats.org/officeDocument/2006/docPropsVTypes">
  <TotalTime>0</TotalTime>
  <Words>10523</Words>
  <Application>Microsoft Office PowerPoint</Application>
  <PresentationFormat>Custom</PresentationFormat>
  <Paragraphs>811</Paragraphs>
  <Slides>42</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42</vt:i4>
      </vt:variant>
    </vt:vector>
  </HeadingPairs>
  <TitlesOfParts>
    <vt:vector size="46" baseType="lpstr">
      <vt:lpstr>Arial</vt:lpstr>
      <vt:lpstr>Calibri</vt:lpstr>
      <vt:lpstr>Helvetica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Χάρης</dc:creator>
  <cp:lastModifiedBy>CHARALAMPOS RETSOS</cp:lastModifiedBy>
  <cp:revision>1</cp:revision>
  <dcterms:modified xsi:type="dcterms:W3CDTF">2026-03-09T17:30:31Z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